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59" r:id="rId4"/>
    <p:sldId id="260" r:id="rId5"/>
    <p:sldId id="261" r:id="rId6"/>
    <p:sldId id="262" r:id="rId7"/>
    <p:sldId id="263" r:id="rId8"/>
    <p:sldId id="267" r:id="rId9"/>
    <p:sldId id="269" r:id="rId10"/>
    <p:sldId id="270" r:id="rId11"/>
    <p:sldId id="271" r:id="rId12"/>
    <p:sldId id="268"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E35B5C-EE97-304E-8396-ADB4B1DDFB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602E45F5-5323-B4B0-4D90-09E8B9AA0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 xmlns:a16="http://schemas.microsoft.com/office/drawing/2014/main" id="{BF620B05-C6F6-0E11-26B5-DD1B0B00C119}"/>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5" name="Footer Placeholder 4">
            <a:extLst>
              <a:ext uri="{FF2B5EF4-FFF2-40B4-BE49-F238E27FC236}">
                <a16:creationId xmlns="" xmlns:a16="http://schemas.microsoft.com/office/drawing/2014/main" id="{5BCFA284-E7D2-F336-D5FF-4FB70A1B5FB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0DE75CE4-5388-F0CC-EE56-44F0175F530D}"/>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391865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10EF8C-B187-D45C-E9EC-AC412648AB52}"/>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16E36448-7946-B5F1-55F9-EA42FAAF1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848732E7-67C0-9790-3276-99343234577E}"/>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5" name="Footer Placeholder 4">
            <a:extLst>
              <a:ext uri="{FF2B5EF4-FFF2-40B4-BE49-F238E27FC236}">
                <a16:creationId xmlns="" xmlns:a16="http://schemas.microsoft.com/office/drawing/2014/main" id="{5916835D-1158-EDA6-B657-5D7B095800F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369D8D0B-5A0D-4A80-5A7E-EB3015D42DA4}"/>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37896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C41FF2-FB81-90FC-AA0C-6EE6A5CA96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82BD730A-5CC8-2768-FBE4-0EE6EFF210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DCCC0445-92AE-D551-ED4D-5D6C18329CE3}"/>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5" name="Footer Placeholder 4">
            <a:extLst>
              <a:ext uri="{FF2B5EF4-FFF2-40B4-BE49-F238E27FC236}">
                <a16:creationId xmlns="" xmlns:a16="http://schemas.microsoft.com/office/drawing/2014/main" id="{99073C65-5884-59F1-EB23-31A5EB38451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5617FD0F-BAF3-96B9-975E-76AF3EACD0CA}"/>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45673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0D3644-0B11-DC34-5E01-3B408BBA2FD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1BB2D6D4-5D52-B5D6-9364-DBA7CE7EB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CDE30405-48FA-E173-C7A7-672A84C8F2BF}"/>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5" name="Footer Placeholder 4">
            <a:extLst>
              <a:ext uri="{FF2B5EF4-FFF2-40B4-BE49-F238E27FC236}">
                <a16:creationId xmlns="" xmlns:a16="http://schemas.microsoft.com/office/drawing/2014/main" id="{A19B4A8B-1C35-D4EE-6037-0A50CB1B19C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62EE0559-3ECC-F8AF-9C00-F2FA5807AA10}"/>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34347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E2F82B-BC30-E11C-5CC2-AC45E55C3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725022CB-689A-0771-5015-D7FD0AD2C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5EBA371-AB17-7C94-958A-24A5967B8E9F}"/>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5" name="Footer Placeholder 4">
            <a:extLst>
              <a:ext uri="{FF2B5EF4-FFF2-40B4-BE49-F238E27FC236}">
                <a16:creationId xmlns="" xmlns:a16="http://schemas.microsoft.com/office/drawing/2014/main" id="{F311D4FF-F71C-F5CB-8963-C3C06B90B41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DC5659C1-C4CE-BD1F-2E93-86EEC541F1F1}"/>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303647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48374-EC4D-C583-0E64-0F5490C79AC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C91C4D7F-9B9D-2CDD-576D-E2D39DCB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4B91993E-2884-822C-B704-D54026E53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 xmlns:a16="http://schemas.microsoft.com/office/drawing/2014/main" id="{13392115-2AB8-86D1-5981-2FFAED53C4EB}"/>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6" name="Footer Placeholder 5">
            <a:extLst>
              <a:ext uri="{FF2B5EF4-FFF2-40B4-BE49-F238E27FC236}">
                <a16:creationId xmlns="" xmlns:a16="http://schemas.microsoft.com/office/drawing/2014/main" id="{288ECFC7-FD51-14AF-FF9C-E4DF9680801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ED79CB8F-614B-9111-D733-75AFAA2F2D1D}"/>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362506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EF111-C495-BA33-B88F-3AA941E4469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585F0B3-184B-C62F-06F3-DEEC1E294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2B670CF-5A49-5A72-FBFC-CF606CB33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 xmlns:a16="http://schemas.microsoft.com/office/drawing/2014/main" id="{6C586C37-25EA-E282-A005-FB5023183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B594E1-DDA7-D579-79FB-5404B5D47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 xmlns:a16="http://schemas.microsoft.com/office/drawing/2014/main" id="{9EF12DF7-1C10-8DF5-00FB-9E9136542A56}"/>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8" name="Footer Placeholder 7">
            <a:extLst>
              <a:ext uri="{FF2B5EF4-FFF2-40B4-BE49-F238E27FC236}">
                <a16:creationId xmlns="" xmlns:a16="http://schemas.microsoft.com/office/drawing/2014/main" id="{BB61FDF3-BA64-D2BF-388E-8E843E1782B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 xmlns:a16="http://schemas.microsoft.com/office/drawing/2014/main" id="{F29AAB2A-7E05-CBFC-C833-B66800A3574F}"/>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138513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CFBAB-A143-4117-5D3D-463ACA7BE36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 xmlns:a16="http://schemas.microsoft.com/office/drawing/2014/main" id="{9D3C6BDD-A2D2-CC9B-3A22-90E37FD90A34}"/>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4" name="Footer Placeholder 3">
            <a:extLst>
              <a:ext uri="{FF2B5EF4-FFF2-40B4-BE49-F238E27FC236}">
                <a16:creationId xmlns="" xmlns:a16="http://schemas.microsoft.com/office/drawing/2014/main" id="{7427125F-6110-F49D-0DE5-A04C75A5F328}"/>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 xmlns:a16="http://schemas.microsoft.com/office/drawing/2014/main" id="{E421BF11-15A5-681E-DEC3-BCE4A0F349DE}"/>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202631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4D17C0B-D798-5FC2-8E04-F7B39FF8C464}"/>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3" name="Footer Placeholder 2">
            <a:extLst>
              <a:ext uri="{FF2B5EF4-FFF2-40B4-BE49-F238E27FC236}">
                <a16:creationId xmlns="" xmlns:a16="http://schemas.microsoft.com/office/drawing/2014/main" id="{BA696F23-9F17-A7F7-B2EC-91C1E0F59F15}"/>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 xmlns:a16="http://schemas.microsoft.com/office/drawing/2014/main" id="{2607D895-8C37-D211-D492-DB5329A7F03F}"/>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182416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E3274E-839B-3DEC-3361-B68FEF2B6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C601A996-D507-4144-C7D6-60AE8CB66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47320793-0A6D-52BF-B522-61452AE01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7D99748-7448-6223-860C-F825BEEBB129}"/>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6" name="Footer Placeholder 5">
            <a:extLst>
              <a:ext uri="{FF2B5EF4-FFF2-40B4-BE49-F238E27FC236}">
                <a16:creationId xmlns="" xmlns:a16="http://schemas.microsoft.com/office/drawing/2014/main" id="{6A14CC55-2BD2-107E-62F7-0594AB1CF45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439D7544-E712-26DD-0533-EA1F2DEBB4DA}"/>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138094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EF7EEC-45A5-5971-9D4F-89A70D1F0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C490B86E-0E34-2AB4-FF22-7D567BFC8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86236AD0-1989-70DA-A44B-6FD44CD92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4AC022B-AACD-5083-18F0-A83190E0A6F9}"/>
              </a:ext>
            </a:extLst>
          </p:cNvPr>
          <p:cNvSpPr>
            <a:spLocks noGrp="1"/>
          </p:cNvSpPr>
          <p:nvPr>
            <p:ph type="dt" sz="half" idx="10"/>
          </p:nvPr>
        </p:nvSpPr>
        <p:spPr/>
        <p:txBody>
          <a:bodyPr/>
          <a:lstStyle/>
          <a:p>
            <a:fld id="{A7AA9809-4AFB-4448-AA6E-FEE4B8EFAED7}" type="datetimeFigureOut">
              <a:rPr lang="en-ID" smtClean="0"/>
              <a:t>7/8/2024</a:t>
            </a:fld>
            <a:endParaRPr lang="en-ID"/>
          </a:p>
        </p:txBody>
      </p:sp>
      <p:sp>
        <p:nvSpPr>
          <p:cNvPr id="6" name="Footer Placeholder 5">
            <a:extLst>
              <a:ext uri="{FF2B5EF4-FFF2-40B4-BE49-F238E27FC236}">
                <a16:creationId xmlns="" xmlns:a16="http://schemas.microsoft.com/office/drawing/2014/main" id="{486E6AD8-C0A9-18F6-D0FA-7670F9B053D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1603B654-8BB2-862A-0C4C-500B129D5F7F}"/>
              </a:ext>
            </a:extLst>
          </p:cNvPr>
          <p:cNvSpPr>
            <a:spLocks noGrp="1"/>
          </p:cNvSpPr>
          <p:nvPr>
            <p:ph type="sldNum" sz="quarter" idx="12"/>
          </p:nvPr>
        </p:nvSpPr>
        <p:spPr/>
        <p:txBody>
          <a:bodyPr/>
          <a:lstStyle/>
          <a:p>
            <a:fld id="{607833DE-0B23-492C-A3E3-6491BA758335}" type="slidenum">
              <a:rPr lang="en-ID" smtClean="0"/>
              <a:t>‹#›</a:t>
            </a:fld>
            <a:endParaRPr lang="en-ID"/>
          </a:p>
        </p:txBody>
      </p:sp>
    </p:spTree>
    <p:extLst>
      <p:ext uri="{BB962C8B-B14F-4D97-AF65-F5344CB8AC3E}">
        <p14:creationId xmlns:p14="http://schemas.microsoft.com/office/powerpoint/2010/main" val="89046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E622465-D3CE-9DA0-6C8B-D6AD2A0FF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828EE0F6-655E-8165-53F5-F15EB0F8C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14067B21-5DA9-CEE6-F6C8-690E3F409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A9809-4AFB-4448-AA6E-FEE4B8EFAED7}" type="datetimeFigureOut">
              <a:rPr lang="en-ID" smtClean="0"/>
              <a:t>7/8/2024</a:t>
            </a:fld>
            <a:endParaRPr lang="en-ID"/>
          </a:p>
        </p:txBody>
      </p:sp>
      <p:sp>
        <p:nvSpPr>
          <p:cNvPr id="5" name="Footer Placeholder 4">
            <a:extLst>
              <a:ext uri="{FF2B5EF4-FFF2-40B4-BE49-F238E27FC236}">
                <a16:creationId xmlns="" xmlns:a16="http://schemas.microsoft.com/office/drawing/2014/main" id="{38601DD6-BED6-E86B-F98A-EE45DAA78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 xmlns:a16="http://schemas.microsoft.com/office/drawing/2014/main" id="{EF8E1F26-E8A4-0D17-7E2F-77D480C21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833DE-0B23-492C-A3E3-6491BA758335}" type="slidenum">
              <a:rPr lang="en-ID" smtClean="0"/>
              <a:t>‹#›</a:t>
            </a:fld>
            <a:endParaRPr lang="en-ID"/>
          </a:p>
        </p:txBody>
      </p:sp>
    </p:spTree>
    <p:extLst>
      <p:ext uri="{BB962C8B-B14F-4D97-AF65-F5344CB8AC3E}">
        <p14:creationId xmlns:p14="http://schemas.microsoft.com/office/powerpoint/2010/main" val="2162060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7DF2A075-308A-1D56-DF75-13C3CAC8D884}"/>
              </a:ext>
            </a:extLst>
          </p:cNvPr>
          <p:cNvSpPr/>
          <p:nvPr/>
        </p:nvSpPr>
        <p:spPr>
          <a:xfrm>
            <a:off x="5927035" y="1744870"/>
            <a:ext cx="5893904" cy="8506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6000" dirty="0">
                <a:solidFill>
                  <a:schemeClr val="bg1"/>
                </a:solidFill>
                <a:latin typeface="Geometr415 Blk BT" panose="020B0802020204020303" pitchFamily="34" charset="0"/>
                <a:cs typeface="Times New Roman" panose="02020603050405020304" pitchFamily="18" charset="0"/>
              </a:rPr>
              <a:t>Sosialisasi</a:t>
            </a:r>
            <a:endParaRPr lang="en-ID" sz="6000" dirty="0">
              <a:solidFill>
                <a:schemeClr val="bg1"/>
              </a:solidFill>
              <a:latin typeface="Geometr415 Blk BT" panose="020B0802020204020303" pitchFamily="34"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2648F418-B2BC-A24C-9A22-D157514DA6C1}"/>
              </a:ext>
            </a:extLst>
          </p:cNvPr>
          <p:cNvSpPr/>
          <p:nvPr/>
        </p:nvSpPr>
        <p:spPr>
          <a:xfrm>
            <a:off x="0" y="6032500"/>
            <a:ext cx="5192275" cy="5762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dirty="0" err="1">
                <a:solidFill>
                  <a:schemeClr val="bg1"/>
                </a:solidFill>
                <a:latin typeface="Geometr415 Blk BT" panose="020B0802020204020303" pitchFamily="34" charset="0"/>
                <a:cs typeface="Times New Roman" panose="02020603050405020304" pitchFamily="18" charset="0"/>
              </a:rPr>
              <a:t>Bidang</a:t>
            </a:r>
            <a:r>
              <a:rPr lang="en-US" sz="2800" dirty="0">
                <a:solidFill>
                  <a:schemeClr val="bg1"/>
                </a:solidFill>
                <a:latin typeface="Geometr415 Blk BT" panose="020B0802020204020303" pitchFamily="34" charset="0"/>
                <a:cs typeface="Times New Roman" panose="02020603050405020304" pitchFamily="18" charset="0"/>
              </a:rPr>
              <a:t>:</a:t>
            </a:r>
            <a:endParaRPr lang="en-ID" sz="2800" dirty="0">
              <a:solidFill>
                <a:schemeClr val="bg1"/>
              </a:solidFill>
              <a:latin typeface="Geometr415 Blk BT" panose="020B0802020204020303"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4D6C5F9E-D81E-CCBB-289F-B7E81C134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58"/>
            <a:ext cx="12192000" cy="6858000"/>
          </a:xfrm>
          <a:prstGeom prst="rect">
            <a:avLst/>
          </a:prstGeom>
        </p:spPr>
      </p:pic>
      <p:sp>
        <p:nvSpPr>
          <p:cNvPr id="2" name="Rectangle 1"/>
          <p:cNvSpPr/>
          <p:nvPr/>
        </p:nvSpPr>
        <p:spPr>
          <a:xfrm>
            <a:off x="0" y="4047868"/>
            <a:ext cx="6632620" cy="369332"/>
          </a:xfrm>
          <a:prstGeom prst="rect">
            <a:avLst/>
          </a:prstGeom>
        </p:spPr>
        <p:txBody>
          <a:bodyPr wrap="square">
            <a:spAutoFit/>
          </a:bodyPr>
          <a:lstStyle/>
          <a:p>
            <a:pPr algn="just"/>
            <a:r>
              <a:rPr lang="en-US" b="1" dirty="0" smtClean="0">
                <a:solidFill>
                  <a:srgbClr val="FF0000"/>
                </a:solidFill>
              </a:rPr>
              <a:t>Performa </a:t>
            </a:r>
            <a:r>
              <a:rPr lang="en-US" b="1" dirty="0" err="1">
                <a:solidFill>
                  <a:srgbClr val="FF0000"/>
                </a:solidFill>
              </a:rPr>
              <a:t>Prototipe</a:t>
            </a:r>
            <a:r>
              <a:rPr lang="en-US" b="1" dirty="0">
                <a:solidFill>
                  <a:srgbClr val="FF0000"/>
                </a:solidFill>
              </a:rPr>
              <a:t> Electric Remote </a:t>
            </a:r>
            <a:r>
              <a:rPr lang="en-US" b="1" dirty="0" smtClean="0">
                <a:solidFill>
                  <a:srgbClr val="FF0000"/>
                </a:solidFill>
              </a:rPr>
              <a:t>Control (ERC</a:t>
            </a:r>
            <a:r>
              <a:rPr lang="en-US" b="1" dirty="0">
                <a:solidFill>
                  <a:srgbClr val="FF0000"/>
                </a:solidFill>
              </a:rPr>
              <a:t>)</a:t>
            </a:r>
            <a:endParaRPr lang="en-US" dirty="0">
              <a:solidFill>
                <a:srgbClr val="FF0000"/>
              </a:solidFill>
            </a:endParaRPr>
          </a:p>
        </p:txBody>
      </p:sp>
      <p:sp>
        <p:nvSpPr>
          <p:cNvPr id="7" name="TextBox 6"/>
          <p:cNvSpPr txBox="1"/>
          <p:nvPr/>
        </p:nvSpPr>
        <p:spPr>
          <a:xfrm>
            <a:off x="0" y="4528450"/>
            <a:ext cx="2935675" cy="307777"/>
          </a:xfrm>
          <a:prstGeom prst="rect">
            <a:avLst/>
          </a:prstGeom>
          <a:noFill/>
        </p:spPr>
        <p:txBody>
          <a:bodyPr wrap="none" rtlCol="0">
            <a:spAutoFit/>
          </a:bodyPr>
          <a:lstStyle/>
          <a:p>
            <a:r>
              <a:rPr lang="en-US" sz="1400" b="1" dirty="0" smtClean="0"/>
              <a:t>Prof. </a:t>
            </a:r>
            <a:r>
              <a:rPr lang="en-US" sz="1400" b="1" dirty="0" err="1" smtClean="0"/>
              <a:t>Dr</a:t>
            </a:r>
            <a:r>
              <a:rPr lang="en-US" sz="1400" b="1" dirty="0" smtClean="0"/>
              <a:t> Eng. Ir. Hartono </a:t>
            </a:r>
            <a:r>
              <a:rPr lang="en-US" sz="1400" b="1" dirty="0" err="1" smtClean="0"/>
              <a:t>Yudo</a:t>
            </a:r>
            <a:r>
              <a:rPr lang="en-US" sz="1400" b="1" dirty="0" smtClean="0"/>
              <a:t>, ST. MT</a:t>
            </a:r>
            <a:endParaRPr lang="en-US" sz="1400" b="1" dirty="0"/>
          </a:p>
        </p:txBody>
      </p:sp>
    </p:spTree>
    <p:extLst>
      <p:ext uri="{BB962C8B-B14F-4D97-AF65-F5344CB8AC3E}">
        <p14:creationId xmlns:p14="http://schemas.microsoft.com/office/powerpoint/2010/main" val="3635123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
        <p:nvSpPr>
          <p:cNvPr id="8" name="Rectangle 7"/>
          <p:cNvSpPr/>
          <p:nvPr/>
        </p:nvSpPr>
        <p:spPr>
          <a:xfrm>
            <a:off x="605307" y="917408"/>
            <a:ext cx="10844011" cy="1754326"/>
          </a:xfrm>
          <a:prstGeom prst="rect">
            <a:avLst/>
          </a:prstGeom>
          <a:noFill/>
          <a:ln>
            <a:noFill/>
          </a:ln>
        </p:spPr>
        <p:txBody>
          <a:bodyPr wrap="square">
            <a:spAutoFit/>
          </a:bodyPr>
          <a:lstStyle/>
          <a:p>
            <a:pPr algn="just">
              <a:lnSpc>
                <a:spcPct val="150000"/>
              </a:lnSpc>
              <a:spcAft>
                <a:spcPts val="0"/>
              </a:spcAft>
            </a:pPr>
            <a:r>
              <a:rPr lang="en-US" dirty="0" err="1">
                <a:latin typeface="Poppins"/>
                <a:ea typeface="Times New Roman" panose="02020603050405020304" pitchFamily="18" charset="0"/>
                <a:cs typeface="Poppins"/>
              </a:rPr>
              <a:t>Perlombaan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dilakukan</a:t>
            </a:r>
            <a:r>
              <a:rPr lang="en-US" dirty="0">
                <a:latin typeface="Poppins"/>
                <a:ea typeface="Times New Roman" panose="02020603050405020304" pitchFamily="18" charset="0"/>
                <a:cs typeface="Poppins"/>
              </a:rPr>
              <a:t> 2 kali </a:t>
            </a:r>
            <a:r>
              <a:rPr lang="en-US" dirty="0" err="1">
                <a:latin typeface="Poppins"/>
                <a:ea typeface="Times New Roman" panose="02020603050405020304" pitchFamily="18" charset="0"/>
                <a:cs typeface="Poppins"/>
              </a:rPr>
              <a:t>pertama</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tanpa</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tambahan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beban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berat</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dan</a:t>
            </a:r>
            <a:r>
              <a:rPr lang="en-US" dirty="0">
                <a:latin typeface="Poppins"/>
                <a:ea typeface="Times New Roman" panose="02020603050405020304" pitchFamily="18" charset="0"/>
                <a:cs typeface="Poppins"/>
              </a:rPr>
              <a:t> yang </a:t>
            </a:r>
            <a:r>
              <a:rPr lang="en-US" dirty="0" err="1">
                <a:latin typeface="Poppins"/>
                <a:ea typeface="Times New Roman" panose="02020603050405020304" pitchFamily="18" charset="0"/>
                <a:cs typeface="Poppins"/>
              </a:rPr>
              <a:t>kedua</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dengan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tambahan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beban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berat</a:t>
            </a:r>
            <a:r>
              <a:rPr lang="en-US" dirty="0">
                <a:latin typeface="Poppins"/>
                <a:ea typeface="Times New Roman" panose="02020603050405020304" pitchFamily="18" charset="0"/>
                <a:cs typeface="Poppins"/>
              </a:rPr>
              <a:t> 2 kg. Beban </a:t>
            </a:r>
            <a:r>
              <a:rPr lang="en-US" dirty="0" err="1">
                <a:latin typeface="Poppins"/>
                <a:ea typeface="Times New Roman" panose="02020603050405020304" pitchFamily="18" charset="0"/>
                <a:cs typeface="Poppins"/>
              </a:rPr>
              <a:t>berupa</a:t>
            </a:r>
            <a:r>
              <a:rPr lang="en-US" dirty="0">
                <a:latin typeface="Poppins"/>
                <a:ea typeface="Times New Roman" panose="02020603050405020304" pitchFamily="18" charset="0"/>
                <a:cs typeface="Poppins"/>
              </a:rPr>
              <a:t> </a:t>
            </a:r>
            <a:r>
              <a:rPr lang="en-US" dirty="0" smtClean="0">
                <a:latin typeface="Poppins"/>
                <a:ea typeface="Times New Roman" panose="02020603050405020304" pitchFamily="18" charset="0"/>
                <a:cs typeface="Poppins"/>
              </a:rPr>
              <a:t>plat </a:t>
            </a:r>
            <a:r>
              <a:rPr lang="en-US" dirty="0" err="1" smtClean="0">
                <a:latin typeface="Poppins"/>
                <a:ea typeface="Times New Roman" panose="02020603050405020304" pitchFamily="18" charset="0"/>
                <a:cs typeface="Poppins"/>
              </a:rPr>
              <a:t>besi</a:t>
            </a:r>
            <a:r>
              <a:rPr lang="en-US" dirty="0" smtClean="0">
                <a:latin typeface="Poppins"/>
                <a:ea typeface="Times New Roman" panose="02020603050405020304" pitchFamily="18" charset="0"/>
                <a:cs typeface="Poppins"/>
              </a:rPr>
              <a:t> </a:t>
            </a:r>
            <a:r>
              <a:rPr lang="en-US" dirty="0" err="1" smtClean="0">
                <a:latin typeface="Poppins"/>
                <a:ea typeface="Times New Roman" panose="02020603050405020304" pitchFamily="18" charset="0"/>
                <a:cs typeface="Poppins"/>
              </a:rPr>
              <a:t>sebagaimana</a:t>
            </a:r>
            <a:r>
              <a:rPr lang="en-US" dirty="0" smtClean="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g</a:t>
            </a:r>
            <a:r>
              <a:rPr lang="en-US" dirty="0" err="1" smtClean="0">
                <a:latin typeface="Poppins"/>
                <a:ea typeface="Times New Roman" panose="02020603050405020304" pitchFamily="18" charset="0"/>
                <a:cs typeface="Poppins"/>
              </a:rPr>
              <a:t>ambar</a:t>
            </a:r>
            <a:r>
              <a:rPr lang="en-US" dirty="0" smtClean="0">
                <a:latin typeface="Poppins"/>
                <a:ea typeface="Times New Roman" panose="02020603050405020304" pitchFamily="18" charset="0"/>
                <a:cs typeface="Poppins"/>
              </a:rPr>
              <a:t> </a:t>
            </a:r>
            <a:r>
              <a:rPr lang="en-US" dirty="0" err="1" smtClean="0">
                <a:latin typeface="Poppins"/>
                <a:ea typeface="Times New Roman" panose="02020603050405020304" pitchFamily="18" charset="0"/>
                <a:cs typeface="Poppins"/>
              </a:rPr>
              <a:t>dibawah</a:t>
            </a:r>
            <a:r>
              <a:rPr lang="en-US" dirty="0" smtClean="0">
                <a:latin typeface="Poppins"/>
                <a:ea typeface="Times New Roman" panose="02020603050405020304" pitchFamily="18" charset="0"/>
                <a:cs typeface="Poppins"/>
              </a:rPr>
              <a:t>, minimal </a:t>
            </a:r>
            <a:r>
              <a:rPr lang="en-US" dirty="0" err="1" smtClean="0">
                <a:latin typeface="Poppins"/>
                <a:ea typeface="Times New Roman" panose="02020603050405020304" pitchFamily="18" charset="0"/>
                <a:cs typeface="Poppins"/>
              </a:rPr>
              <a:t>sebesar</a:t>
            </a:r>
            <a:r>
              <a:rPr lang="en-US" dirty="0" smtClean="0">
                <a:latin typeface="Poppins"/>
                <a:ea typeface="Times New Roman" panose="02020603050405020304" pitchFamily="18" charset="0"/>
                <a:cs typeface="Poppins"/>
              </a:rPr>
              <a:t> 2 </a:t>
            </a:r>
            <a:r>
              <a:rPr lang="en-US" dirty="0">
                <a:latin typeface="Poppins"/>
                <a:ea typeface="Times New Roman" panose="02020603050405020304" pitchFamily="18" charset="0"/>
                <a:cs typeface="Poppins"/>
              </a:rPr>
              <a:t>kg </a:t>
            </a:r>
            <a:r>
              <a:rPr lang="en-US" dirty="0" err="1">
                <a:latin typeface="Poppins"/>
                <a:ea typeface="Times New Roman" panose="02020603050405020304" pitchFamily="18" charset="0"/>
                <a:cs typeface="Poppins"/>
              </a:rPr>
              <a:t>dengan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peletakan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posisinya</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berada</a:t>
            </a:r>
            <a:r>
              <a:rPr lang="en-US" dirty="0">
                <a:latin typeface="Poppins"/>
                <a:ea typeface="Times New Roman" panose="02020603050405020304" pitchFamily="18" charset="0"/>
                <a:cs typeface="Poppins"/>
              </a:rPr>
              <a:t> di </a:t>
            </a:r>
            <a:r>
              <a:rPr lang="en-US" dirty="0" err="1">
                <a:latin typeface="Poppins"/>
                <a:ea typeface="Times New Roman" panose="02020603050405020304" pitchFamily="18" charset="0"/>
                <a:cs typeface="Poppins"/>
              </a:rPr>
              <a:t>kapal</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peletakan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beban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direncanakan</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supaya</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kapal</a:t>
            </a:r>
            <a:r>
              <a:rPr lang="en-US" dirty="0">
                <a:latin typeface="Poppins"/>
                <a:ea typeface="Times New Roman" panose="02020603050405020304" pitchFamily="18" charset="0"/>
                <a:cs typeface="Poppins"/>
              </a:rPr>
              <a:t> </a:t>
            </a:r>
            <a:r>
              <a:rPr lang="en-US" dirty="0" err="1">
                <a:latin typeface="Poppins"/>
                <a:ea typeface="Times New Roman" panose="02020603050405020304" pitchFamily="18" charset="0"/>
                <a:cs typeface="Poppins"/>
              </a:rPr>
              <a:t>memiliki</a:t>
            </a:r>
            <a:r>
              <a:rPr lang="en-US" dirty="0">
                <a:latin typeface="Poppins"/>
                <a:ea typeface="Times New Roman" panose="02020603050405020304" pitchFamily="18" charset="0"/>
                <a:cs typeface="Poppins"/>
              </a:rPr>
              <a:t> displacement </a:t>
            </a:r>
            <a:r>
              <a:rPr lang="en-US" dirty="0" err="1">
                <a:latin typeface="Poppins"/>
                <a:ea typeface="Times New Roman" panose="02020603050405020304" pitchFamily="18" charset="0"/>
                <a:cs typeface="Poppins"/>
              </a:rPr>
              <a:t>sebesar</a:t>
            </a:r>
            <a:r>
              <a:rPr lang="en-US" dirty="0">
                <a:latin typeface="Poppins"/>
                <a:ea typeface="Times New Roman" panose="02020603050405020304" pitchFamily="18" charset="0"/>
                <a:cs typeface="Poppins"/>
              </a:rPr>
              <a:t> minimal 5 Kg).</a:t>
            </a:r>
          </a:p>
        </p:txBody>
      </p:sp>
      <p:sp>
        <p:nvSpPr>
          <p:cNvPr id="9" name="Rectangle 8"/>
          <p:cNvSpPr/>
          <p:nvPr/>
        </p:nvSpPr>
        <p:spPr>
          <a:xfrm>
            <a:off x="2758224" y="4811776"/>
            <a:ext cx="5774029" cy="507831"/>
          </a:xfrm>
          <a:prstGeom prst="rect">
            <a:avLst/>
          </a:prstGeom>
        </p:spPr>
        <p:txBody>
          <a:bodyPr wrap="square">
            <a:spAutoFit/>
          </a:bodyPr>
          <a:lstStyle/>
          <a:p>
            <a:pPr>
              <a:lnSpc>
                <a:spcPct val="150000"/>
              </a:lnSpc>
              <a:spcAft>
                <a:spcPts val="0"/>
              </a:spcAft>
            </a:pPr>
            <a:r>
              <a:rPr lang="en-US" dirty="0" err="1" smtClean="0">
                <a:latin typeface="Poppins"/>
                <a:ea typeface="Times New Roman" panose="02020603050405020304" pitchFamily="18" charset="0"/>
                <a:cs typeface="Poppins"/>
              </a:rPr>
              <a:t>Gambar</a:t>
            </a:r>
            <a:r>
              <a:rPr lang="en-US" dirty="0" smtClean="0">
                <a:latin typeface="Poppins"/>
                <a:ea typeface="Times New Roman" panose="02020603050405020304" pitchFamily="18" charset="0"/>
                <a:cs typeface="Poppins"/>
              </a:rPr>
              <a:t> </a:t>
            </a:r>
            <a:r>
              <a:rPr lang="en-US" dirty="0" smtClean="0">
                <a:latin typeface="Poppins"/>
                <a:ea typeface="Times New Roman" panose="02020603050405020304" pitchFamily="18" charset="0"/>
                <a:cs typeface="Poppins"/>
              </a:rPr>
              <a:t>plat </a:t>
            </a:r>
            <a:r>
              <a:rPr lang="en-US" dirty="0" err="1" smtClean="0">
                <a:latin typeface="Poppins"/>
                <a:ea typeface="Times New Roman" panose="02020603050405020304" pitchFamily="18" charset="0"/>
                <a:cs typeface="Poppins"/>
              </a:rPr>
              <a:t>besi</a:t>
            </a:r>
            <a:r>
              <a:rPr lang="en-US" dirty="0" smtClean="0">
                <a:latin typeface="Poppins"/>
                <a:ea typeface="Calibri Light" panose="020F0302020204030204" pitchFamily="34" charset="0"/>
                <a:cs typeface="Poppins"/>
              </a:rPr>
              <a:t> </a:t>
            </a:r>
            <a:r>
              <a:rPr lang="en-US" dirty="0" err="1">
                <a:latin typeface="Poppins"/>
                <a:ea typeface="Calibri Light" panose="020F0302020204030204" pitchFamily="34" charset="0"/>
                <a:cs typeface="Poppins"/>
              </a:rPr>
              <a:t>sebagai</a:t>
            </a:r>
            <a:r>
              <a:rPr lang="en-US" dirty="0">
                <a:latin typeface="Poppins"/>
                <a:ea typeface="Calibri Light" panose="020F0302020204030204" pitchFamily="34" charset="0"/>
                <a:cs typeface="Poppins"/>
              </a:rPr>
              <a:t> </a:t>
            </a:r>
            <a:r>
              <a:rPr lang="en-US" dirty="0" err="1">
                <a:latin typeface="Poppins"/>
                <a:ea typeface="Calibri Light" panose="020F0302020204030204" pitchFamily="34" charset="0"/>
                <a:cs typeface="Poppins"/>
              </a:rPr>
              <a:t>beban</a:t>
            </a:r>
            <a:r>
              <a:rPr lang="en-US" dirty="0">
                <a:latin typeface="Poppins"/>
                <a:ea typeface="Calibri Light" panose="020F0302020204030204" pitchFamily="34" charset="0"/>
                <a:cs typeface="Poppins"/>
              </a:rPr>
              <a:t> (</a:t>
            </a:r>
            <a:r>
              <a:rPr lang="en-US" dirty="0" smtClean="0">
                <a:latin typeface="Poppins"/>
                <a:ea typeface="Calibri Light" panose="020F0302020204030204" pitchFamily="34" charset="0"/>
                <a:cs typeface="Poppins"/>
              </a:rPr>
              <a:t>minimal </a:t>
            </a:r>
            <a:r>
              <a:rPr lang="en-US" dirty="0" err="1">
                <a:latin typeface="Poppins"/>
                <a:ea typeface="Calibri Light" panose="020F0302020204030204" pitchFamily="34" charset="0"/>
                <a:cs typeface="Poppins"/>
              </a:rPr>
              <a:t>berat</a:t>
            </a:r>
            <a:r>
              <a:rPr lang="en-US" dirty="0">
                <a:latin typeface="Poppins"/>
                <a:ea typeface="Calibri Light" panose="020F0302020204030204" pitchFamily="34" charset="0"/>
                <a:cs typeface="Poppins"/>
              </a:rPr>
              <a:t> </a:t>
            </a:r>
            <a:r>
              <a:rPr lang="en-US" dirty="0" smtClean="0">
                <a:latin typeface="Poppins"/>
                <a:ea typeface="Calibri Light" panose="020F0302020204030204" pitchFamily="34" charset="0"/>
                <a:cs typeface="Poppins"/>
              </a:rPr>
              <a:t>2 </a:t>
            </a:r>
            <a:r>
              <a:rPr lang="en-US" dirty="0" smtClean="0">
                <a:latin typeface="Poppins"/>
                <a:ea typeface="Calibri Light" panose="020F0302020204030204" pitchFamily="34" charset="0"/>
                <a:cs typeface="Poppins"/>
              </a:rPr>
              <a:t>kg</a:t>
            </a:r>
            <a:r>
              <a:rPr lang="en-US" dirty="0">
                <a:latin typeface="Poppins"/>
                <a:ea typeface="Calibri Light" panose="020F0302020204030204" pitchFamily="34" charset="0"/>
                <a:cs typeface="Poppins"/>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378414" y="3011551"/>
            <a:ext cx="2533650" cy="1800225"/>
          </a:xfrm>
          <a:prstGeom prst="rect">
            <a:avLst/>
          </a:prstGeom>
        </p:spPr>
      </p:pic>
    </p:spTree>
    <p:extLst>
      <p:ext uri="{BB962C8B-B14F-4D97-AF65-F5344CB8AC3E}">
        <p14:creationId xmlns:p14="http://schemas.microsoft.com/office/powerpoint/2010/main" val="406337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65247032"/>
              </p:ext>
            </p:extLst>
          </p:nvPr>
        </p:nvGraphicFramePr>
        <p:xfrm>
          <a:off x="545205" y="1265139"/>
          <a:ext cx="11101588" cy="5486400"/>
        </p:xfrm>
        <a:graphic>
          <a:graphicData uri="http://schemas.openxmlformats.org/drawingml/2006/table">
            <a:tbl>
              <a:tblPr firstRow="1" firstCol="1" bandRow="1">
                <a:tableStyleId>{5C22544A-7EE6-4342-B048-85BDC9FD1C3A}</a:tableStyleId>
              </a:tblPr>
              <a:tblGrid>
                <a:gridCol w="715251"/>
                <a:gridCol w="8944424"/>
                <a:gridCol w="1441913"/>
              </a:tblGrid>
              <a:tr h="711929">
                <a:tc>
                  <a:txBody>
                    <a:bodyPr/>
                    <a:lstStyle/>
                    <a:p>
                      <a:pPr algn="ctr">
                        <a:lnSpc>
                          <a:spcPct val="150000"/>
                        </a:lnSpc>
                        <a:spcAft>
                          <a:spcPts val="0"/>
                        </a:spcAft>
                      </a:pPr>
                      <a:r>
                        <a:rPr lang="en-US" sz="2000" dirty="0">
                          <a:effectLst/>
                        </a:rPr>
                        <a:t>No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gn="ctr">
                        <a:lnSpc>
                          <a:spcPct val="150000"/>
                        </a:lnSpc>
                        <a:spcAft>
                          <a:spcPts val="0"/>
                        </a:spcAft>
                      </a:pPr>
                      <a:r>
                        <a:rPr lang="en-US" sz="2000" dirty="0" err="1">
                          <a:effectLst/>
                        </a:rPr>
                        <a:t>Indikator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gn="ctr">
                        <a:lnSpc>
                          <a:spcPct val="150000"/>
                        </a:lnSpc>
                        <a:spcAft>
                          <a:spcPts val="0"/>
                        </a:spcAft>
                      </a:pPr>
                      <a:r>
                        <a:rPr lang="en-US" sz="2000" dirty="0" err="1">
                          <a:effectLst/>
                        </a:rPr>
                        <a:t>Bobot</a:t>
                      </a:r>
                      <a:r>
                        <a:rPr lang="en-US" sz="2000" dirty="0">
                          <a:effectLst/>
                        </a:rPr>
                        <a:t> </a:t>
                      </a:r>
                      <a:r>
                        <a:rPr lang="en-US" sz="2000" dirty="0" err="1">
                          <a:effectLst/>
                        </a:rPr>
                        <a:t>penilaian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r>
              <a:tr h="217534">
                <a:tc>
                  <a:txBody>
                    <a:bodyPr/>
                    <a:lstStyle/>
                    <a:p>
                      <a:pPr algn="ctr">
                        <a:lnSpc>
                          <a:spcPct val="150000"/>
                        </a:lnSpc>
                        <a:spcAft>
                          <a:spcPts val="0"/>
                        </a:spcAft>
                      </a:pPr>
                      <a:r>
                        <a:rPr lang="en-US" sz="2000">
                          <a:effectLst/>
                        </a:rPr>
                        <a:t>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err="1">
                          <a:effectLst/>
                        </a:rPr>
                        <a:t>Halaman</a:t>
                      </a:r>
                      <a:r>
                        <a:rPr lang="en-US" sz="2000" dirty="0">
                          <a:effectLst/>
                        </a:rPr>
                        <a:t> </a:t>
                      </a:r>
                      <a:r>
                        <a:rPr lang="en-US" sz="2000" dirty="0" err="1">
                          <a:effectLst/>
                        </a:rPr>
                        <a:t>Muka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smtClean="0">
                          <a:effectLst/>
                          <a:latin typeface="+mn-lt"/>
                          <a:ea typeface="+mn-ea"/>
                          <a:cs typeface="+mn-cs"/>
                        </a:rPr>
                        <a:t>(</a:t>
                      </a:r>
                      <a:r>
                        <a:rPr lang="en-US" sz="2000" dirty="0" err="1" smtClean="0">
                          <a:effectLst/>
                          <a:latin typeface="+mn-lt"/>
                          <a:ea typeface="+mn-ea"/>
                          <a:cs typeface="+mn-cs"/>
                        </a:rPr>
                        <a:t>Wajib</a:t>
                      </a:r>
                      <a:r>
                        <a:rPr lang="en-US" sz="2000" dirty="0" smtClean="0">
                          <a:effectLst/>
                          <a:latin typeface="+mn-lt"/>
                          <a:ea typeface="+mn-ea"/>
                          <a:cs typeface="+mn-cs"/>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err="1">
                          <a:effectLst/>
                        </a:rPr>
                        <a:t>Lembar</a:t>
                      </a:r>
                      <a:r>
                        <a:rPr lang="en-US" sz="2000" dirty="0">
                          <a:effectLst/>
                        </a:rPr>
                        <a:t> </a:t>
                      </a:r>
                      <a:r>
                        <a:rPr lang="en-US" sz="2000" dirty="0" err="1">
                          <a:effectLst/>
                        </a:rPr>
                        <a:t>Pengesahan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smtClean="0">
                          <a:effectLst/>
                          <a:latin typeface="+mn-lt"/>
                          <a:ea typeface="+mn-ea"/>
                          <a:cs typeface="+mn-cs"/>
                        </a:rPr>
                        <a:t>(</a:t>
                      </a:r>
                      <a:r>
                        <a:rPr lang="en-US" sz="2000" dirty="0" err="1" smtClean="0">
                          <a:effectLst/>
                          <a:latin typeface="+mn-lt"/>
                          <a:ea typeface="+mn-ea"/>
                          <a:cs typeface="+mn-cs"/>
                        </a:rPr>
                        <a:t>Wajib</a:t>
                      </a:r>
                      <a:r>
                        <a:rPr lang="en-US" sz="2000" dirty="0" smtClean="0">
                          <a:effectLst/>
                          <a:latin typeface="+mn-lt"/>
                          <a:ea typeface="+mn-ea"/>
                          <a:cs typeface="+mn-cs"/>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3</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a:effectLst/>
                        </a:rPr>
                        <a:t>Bab </a:t>
                      </a:r>
                      <a:r>
                        <a:rPr lang="en-US" sz="2000" dirty="0" smtClean="0">
                          <a:effectLst/>
                        </a:rPr>
                        <a:t>1.</a:t>
                      </a:r>
                      <a:r>
                        <a:rPr lang="en-US" sz="2000" baseline="0" dirty="0" smtClean="0">
                          <a:effectLst/>
                        </a:rPr>
                        <a:t> </a:t>
                      </a:r>
                      <a:r>
                        <a:rPr lang="en-US" sz="2000" dirty="0" err="1" smtClean="0">
                          <a:effectLst/>
                        </a:rPr>
                        <a:t>Pendahuluan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smtClean="0">
                          <a:effectLst/>
                          <a:latin typeface="+mn-lt"/>
                          <a:ea typeface="+mn-ea"/>
                          <a:cs typeface="+mn-cs"/>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4</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a:effectLst/>
                        </a:rPr>
                        <a:t>Bab </a:t>
                      </a:r>
                      <a:r>
                        <a:rPr lang="en-US" sz="2000" dirty="0" smtClean="0">
                          <a:effectLst/>
                        </a:rPr>
                        <a:t>2. </a:t>
                      </a:r>
                      <a:r>
                        <a:rPr lang="en-US" sz="2000" dirty="0" err="1">
                          <a:effectLst/>
                        </a:rPr>
                        <a:t>Desain</a:t>
                      </a:r>
                      <a:r>
                        <a:rPr lang="en-US" sz="2000" dirty="0">
                          <a:effectLst/>
                        </a:rPr>
                        <a:t> </a:t>
                      </a:r>
                      <a:r>
                        <a:rPr lang="en-US" sz="2000" dirty="0" err="1">
                          <a:effectLst/>
                        </a:rPr>
                        <a:t>dan</a:t>
                      </a:r>
                      <a:r>
                        <a:rPr lang="en-US" sz="2000" dirty="0">
                          <a:effectLst/>
                        </a:rPr>
                        <a:t> </a:t>
                      </a:r>
                      <a:r>
                        <a:rPr lang="en-US" sz="2000" dirty="0" err="1">
                          <a:effectLst/>
                        </a:rPr>
                        <a:t>Spesifikasi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Desain</a:t>
                      </a:r>
                      <a:r>
                        <a:rPr lang="en-US" sz="2000" dirty="0">
                          <a:effectLst/>
                        </a:rPr>
                        <a:t> </a:t>
                      </a:r>
                      <a:r>
                        <a:rPr lang="en-US" sz="2000" dirty="0" err="1">
                          <a:effectLst/>
                        </a:rPr>
                        <a:t>Teknis</a:t>
                      </a:r>
                      <a:r>
                        <a:rPr lang="en-US" sz="2000" dirty="0">
                          <a:effectLst/>
                        </a:rPr>
                        <a:t> operational Requirement </a:t>
                      </a:r>
                      <a:r>
                        <a:rPr lang="en-US" sz="2000" dirty="0" err="1">
                          <a:effectLst/>
                        </a:rPr>
                        <a:t>dan</a:t>
                      </a:r>
                      <a:r>
                        <a:rPr lang="en-US" sz="2000" dirty="0">
                          <a:effectLst/>
                        </a:rPr>
                        <a:t> </a:t>
                      </a:r>
                      <a:r>
                        <a:rPr lang="en-US" sz="2000" dirty="0" err="1">
                          <a:effectLst/>
                        </a:rPr>
                        <a:t>Ukuran</a:t>
                      </a:r>
                      <a:r>
                        <a:rPr lang="en-US" sz="2000" dirty="0">
                          <a:effectLst/>
                        </a:rPr>
                        <a:t> </a:t>
                      </a:r>
                      <a:r>
                        <a:rPr lang="en-US" sz="2000" dirty="0" err="1">
                          <a:effectLst/>
                        </a:rPr>
                        <a:t>Utama</a:t>
                      </a:r>
                      <a:r>
                        <a:rPr lang="en-US" sz="2000" dirty="0">
                          <a:effectLst/>
                        </a:rPr>
                        <a:t> </a:t>
                      </a:r>
                      <a:r>
                        <a:rPr lang="en-US" sz="2000" dirty="0" err="1">
                          <a:effectLst/>
                        </a:rPr>
                        <a:t>Kapal</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Desain</a:t>
                      </a:r>
                      <a:r>
                        <a:rPr lang="en-US" sz="2000" dirty="0">
                          <a:effectLst/>
                        </a:rPr>
                        <a:t> </a:t>
                      </a:r>
                      <a:r>
                        <a:rPr lang="en-US" sz="2000" dirty="0" err="1">
                          <a:effectLst/>
                        </a:rPr>
                        <a:t>Teknis</a:t>
                      </a:r>
                      <a:r>
                        <a:rPr lang="en-US" sz="2000" dirty="0">
                          <a:effectLst/>
                        </a:rPr>
                        <a:t> General Arrangement</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smtClean="0">
                          <a:effectLst/>
                        </a:rPr>
                        <a:t>15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Desain</a:t>
                      </a:r>
                      <a:r>
                        <a:rPr lang="en-US" sz="2000" dirty="0">
                          <a:effectLst/>
                        </a:rPr>
                        <a:t> </a:t>
                      </a:r>
                      <a:r>
                        <a:rPr lang="en-US" sz="2000" dirty="0" err="1">
                          <a:effectLst/>
                        </a:rPr>
                        <a:t>Teknis</a:t>
                      </a:r>
                      <a:r>
                        <a:rPr lang="en-US" sz="2000" dirty="0">
                          <a:effectLst/>
                        </a:rPr>
                        <a:t> Lines Plan</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Desain</a:t>
                      </a:r>
                      <a:r>
                        <a:rPr lang="en-US" sz="2000" dirty="0">
                          <a:effectLst/>
                        </a:rPr>
                        <a:t> </a:t>
                      </a:r>
                      <a:r>
                        <a:rPr lang="en-US" sz="2000" dirty="0" err="1">
                          <a:effectLst/>
                        </a:rPr>
                        <a:t>Teknis</a:t>
                      </a:r>
                      <a:r>
                        <a:rPr lang="en-US" sz="2000" dirty="0">
                          <a:effectLst/>
                        </a:rPr>
                        <a:t> </a:t>
                      </a:r>
                      <a:r>
                        <a:rPr lang="en-US" sz="2000" dirty="0" err="1">
                          <a:effectLst/>
                        </a:rPr>
                        <a:t>Perkiraan</a:t>
                      </a:r>
                      <a:r>
                        <a:rPr lang="en-US" sz="2000" dirty="0">
                          <a:effectLst/>
                        </a:rPr>
                        <a:t> Power</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Tahapan</a:t>
                      </a:r>
                      <a:r>
                        <a:rPr lang="en-US" sz="2000" dirty="0">
                          <a:effectLst/>
                        </a:rPr>
                        <a:t> </a:t>
                      </a:r>
                      <a:r>
                        <a:rPr lang="en-US" sz="2000" dirty="0" err="1">
                          <a:effectLst/>
                        </a:rPr>
                        <a:t>Pengerjaan</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Spesifikasi</a:t>
                      </a:r>
                      <a:r>
                        <a:rPr lang="en-US" sz="2000" dirty="0">
                          <a:effectLst/>
                        </a:rPr>
                        <a:t> </a:t>
                      </a:r>
                      <a:r>
                        <a:rPr lang="en-US" sz="2000" dirty="0" err="1">
                          <a:effectLst/>
                        </a:rPr>
                        <a:t>Peralatan</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10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bl>
          </a:graphicData>
        </a:graphic>
      </p:graphicFrame>
      <p:sp>
        <p:nvSpPr>
          <p:cNvPr id="5" name="Title 1">
            <a:extLst>
              <a:ext uri="{FF2B5EF4-FFF2-40B4-BE49-F238E27FC236}">
                <a16:creationId xmlns="" xmlns:a16="http://schemas.microsoft.com/office/drawing/2014/main" id="{DC2FB12B-39B1-96C9-14BB-98CD1C3D1677}"/>
              </a:ext>
            </a:extLst>
          </p:cNvPr>
          <p:cNvSpPr>
            <a:spLocks noGrp="1"/>
          </p:cNvSpPr>
          <p:nvPr>
            <p:ph type="title"/>
          </p:nvPr>
        </p:nvSpPr>
        <p:spPr>
          <a:xfrm>
            <a:off x="838199" y="917408"/>
            <a:ext cx="10515600" cy="547129"/>
          </a:xfrm>
        </p:spPr>
        <p:txBody>
          <a:bodyPr>
            <a:normAutofit fontScale="90000"/>
          </a:bodyPr>
          <a:lstStyle/>
          <a:p>
            <a:pPr algn="ctr"/>
            <a:r>
              <a:rPr lang="en-US" sz="2000" b="1" dirty="0" err="1" smtClean="0"/>
              <a:t>Penilaian</a:t>
            </a:r>
            <a:r>
              <a:rPr lang="en-US" sz="2000" b="1" dirty="0" smtClean="0"/>
              <a:t> Proposal </a:t>
            </a:r>
            <a:r>
              <a:rPr lang="en-US" sz="2000" dirty="0"/>
              <a:t/>
            </a:r>
            <a:br>
              <a:rPr lang="en-US" sz="2000" dirty="0"/>
            </a:br>
            <a:endParaRPr lang="en-ID" sz="2000" dirty="0"/>
          </a:p>
        </p:txBody>
      </p:sp>
    </p:spTree>
    <p:extLst>
      <p:ext uri="{BB962C8B-B14F-4D97-AF65-F5344CB8AC3E}">
        <p14:creationId xmlns:p14="http://schemas.microsoft.com/office/powerpoint/2010/main" val="202794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25075306"/>
              </p:ext>
            </p:extLst>
          </p:nvPr>
        </p:nvGraphicFramePr>
        <p:xfrm>
          <a:off x="515156" y="917410"/>
          <a:ext cx="11191740" cy="5029200"/>
        </p:xfrm>
        <a:graphic>
          <a:graphicData uri="http://schemas.openxmlformats.org/drawingml/2006/table">
            <a:tbl>
              <a:tblPr firstRow="1" firstCol="1" bandRow="1">
                <a:tableStyleId>{5C22544A-7EE6-4342-B048-85BDC9FD1C3A}</a:tableStyleId>
              </a:tblPr>
              <a:tblGrid>
                <a:gridCol w="721059"/>
                <a:gridCol w="9017058"/>
                <a:gridCol w="1453623"/>
              </a:tblGrid>
              <a:tr h="217534">
                <a:tc>
                  <a:txBody>
                    <a:bodyPr/>
                    <a:lstStyle/>
                    <a:p>
                      <a:pPr algn="ctr">
                        <a:lnSpc>
                          <a:spcPct val="150000"/>
                        </a:lnSpc>
                        <a:spcAft>
                          <a:spcPts val="0"/>
                        </a:spcAft>
                      </a:pPr>
                      <a:r>
                        <a:rPr lang="en-US" sz="2000" dirty="0">
                          <a:effectLst/>
                        </a:rPr>
                        <a:t>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a:effectLst/>
                        </a:rPr>
                        <a:t>Bab </a:t>
                      </a:r>
                      <a:r>
                        <a:rPr lang="en-US" sz="2000" dirty="0" smtClean="0">
                          <a:effectLst/>
                        </a:rPr>
                        <a:t>3.</a:t>
                      </a:r>
                      <a:r>
                        <a:rPr lang="en-US" sz="2000" baseline="0" dirty="0" smtClean="0">
                          <a:effectLst/>
                        </a:rPr>
                        <a:t> </a:t>
                      </a:r>
                      <a:r>
                        <a:rPr lang="en-US" sz="2000" dirty="0" err="1" smtClean="0">
                          <a:effectLst/>
                        </a:rPr>
                        <a:t>Rancangan</a:t>
                      </a:r>
                      <a:r>
                        <a:rPr lang="en-US" sz="2000" dirty="0" smtClean="0">
                          <a:effectLst/>
                        </a:rPr>
                        <a:t> </a:t>
                      </a:r>
                      <a:r>
                        <a:rPr lang="en-US" sz="2000" dirty="0" err="1">
                          <a:effectLst/>
                        </a:rPr>
                        <a:t>Biaya</a:t>
                      </a:r>
                      <a:r>
                        <a:rPr lang="en-US" sz="2000" dirty="0">
                          <a:effectLst/>
                        </a:rPr>
                        <a:t> </a:t>
                      </a:r>
                      <a:r>
                        <a:rPr lang="en-US" sz="2000" dirty="0" err="1">
                          <a:effectLst/>
                        </a:rPr>
                        <a:t>dan</a:t>
                      </a:r>
                      <a:r>
                        <a:rPr lang="en-US" sz="2000" dirty="0">
                          <a:effectLst/>
                        </a:rPr>
                        <a:t> </a:t>
                      </a:r>
                      <a:r>
                        <a:rPr lang="en-US" sz="2000" dirty="0" err="1">
                          <a:effectLst/>
                        </a:rPr>
                        <a:t>Waktu</a:t>
                      </a:r>
                      <a:r>
                        <a:rPr lang="en-US" sz="2000" dirty="0">
                          <a:effectLst/>
                        </a:rPr>
                        <a:t> </a:t>
                      </a:r>
                      <a:r>
                        <a:rPr lang="en-US" sz="2000" dirty="0" err="1">
                          <a:effectLst/>
                        </a:rPr>
                        <a:t>Pengerjaan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Anggaran</a:t>
                      </a:r>
                      <a:r>
                        <a:rPr lang="en-US" sz="2000" dirty="0">
                          <a:effectLst/>
                        </a:rPr>
                        <a:t> </a:t>
                      </a:r>
                      <a:r>
                        <a:rPr lang="en-US" sz="2000" dirty="0" err="1">
                          <a:effectLst/>
                        </a:rPr>
                        <a:t>Biaya</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a:effectLst/>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err="1">
                          <a:effectLst/>
                        </a:rPr>
                        <a:t>Jadwal</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a:effectLst/>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a:effectLst/>
                        </a:rPr>
                        <a:t>Bab </a:t>
                      </a:r>
                      <a:r>
                        <a:rPr lang="en-US" sz="2000" dirty="0" smtClean="0">
                          <a:effectLst/>
                        </a:rPr>
                        <a:t>4.  </a:t>
                      </a:r>
                      <a:r>
                        <a:rPr lang="en-US" sz="2000" dirty="0" err="1">
                          <a:effectLst/>
                        </a:rPr>
                        <a:t>Penutup</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a:effectLst/>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err="1">
                          <a:effectLst/>
                        </a:rPr>
                        <a:t>Daftar</a:t>
                      </a:r>
                      <a:r>
                        <a:rPr lang="en-US" sz="2000" dirty="0">
                          <a:effectLst/>
                        </a:rPr>
                        <a:t> </a:t>
                      </a:r>
                      <a:r>
                        <a:rPr lang="en-US" sz="2000" dirty="0" err="1">
                          <a:effectLst/>
                        </a:rPr>
                        <a:t>Pustaka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a:effectLst/>
                        </a:rPr>
                        <a:t>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nSpc>
                          <a:spcPct val="150000"/>
                        </a:lnSpc>
                        <a:spcAft>
                          <a:spcPts val="0"/>
                        </a:spcAft>
                        <a:tabLst>
                          <a:tab pos="270510" algn="l"/>
                          <a:tab pos="1530350" algn="l"/>
                        </a:tabLst>
                      </a:pPr>
                      <a:r>
                        <a:rPr lang="en-US" sz="2000" dirty="0" err="1">
                          <a:effectLst/>
                        </a:rPr>
                        <a:t>Lampiran</a:t>
                      </a:r>
                      <a:r>
                        <a:rPr lang="en-US" sz="2000" dirty="0">
                          <a:effectLst/>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a:effectLst/>
                        </a:rPr>
                        <a:t>Biodata </a:t>
                      </a:r>
                      <a:r>
                        <a:rPr lang="en-US" sz="2000" dirty="0" err="1">
                          <a:effectLst/>
                        </a:rPr>
                        <a:t>Anggota</a:t>
                      </a:r>
                      <a:r>
                        <a:rPr lang="en-US" sz="2000" dirty="0">
                          <a:effectLst/>
                        </a:rPr>
                        <a:t> Tim </a:t>
                      </a:r>
                      <a:r>
                        <a:rPr lang="en-US" sz="2000" dirty="0" err="1">
                          <a:effectLst/>
                        </a:rPr>
                        <a:t>dan</a:t>
                      </a:r>
                      <a:r>
                        <a:rPr lang="en-US" sz="2000" dirty="0">
                          <a:effectLst/>
                        </a:rPr>
                        <a:t> </a:t>
                      </a:r>
                      <a:r>
                        <a:rPr lang="en-US" sz="2000" dirty="0" err="1">
                          <a:effectLst/>
                        </a:rPr>
                        <a:t>Jobdesk</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342900" lvl="0" indent="-342900">
                        <a:lnSpc>
                          <a:spcPct val="150000"/>
                        </a:lnSpc>
                        <a:spcAft>
                          <a:spcPts val="0"/>
                        </a:spcAft>
                        <a:buFont typeface="Times New Roman" panose="02020603050405020304" pitchFamily="18" charset="0"/>
                        <a:buChar char="-"/>
                        <a:tabLst>
                          <a:tab pos="270510" algn="l"/>
                          <a:tab pos="1530350" algn="l"/>
                        </a:tabLst>
                      </a:pPr>
                      <a:r>
                        <a:rPr lang="en-US" sz="2000" dirty="0">
                          <a:effectLst/>
                        </a:rPr>
                        <a:t>Dan lain-lain.</a:t>
                      </a:r>
                      <a:endParaRPr lang="en-US" sz="2000" dirty="0">
                        <a:effectLst/>
                        <a:latin typeface="Calibri" panose="020F0502020204030204" pitchFamily="34" charset="0"/>
                        <a:ea typeface="Arial" panose="020B0604020202020204" pitchFamily="34" charset="0"/>
                        <a:cs typeface="Times New Roman" panose="02020603050405020304" pitchFamily="18" charset="0"/>
                      </a:endParaRPr>
                    </a:p>
                  </a:txBody>
                  <a:tcPr marL="45170" marR="45170" marT="0" marB="0" anchor="b"/>
                </a:tc>
                <a:tc>
                  <a:txBody>
                    <a:bodyPr/>
                    <a:lstStyle/>
                    <a:p>
                      <a:pPr algn="ctr">
                        <a:lnSpc>
                          <a:spcPct val="150000"/>
                        </a:lnSpc>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217534">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107950">
                        <a:lnSpc>
                          <a:spcPct val="150000"/>
                        </a:lnSpc>
                        <a:spcAft>
                          <a:spcPts val="0"/>
                        </a:spcAft>
                        <a:tabLst>
                          <a:tab pos="270510" algn="l"/>
                          <a:tab pos="1530350" algn="l"/>
                        </a:tabLs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gn="ctr">
                        <a:lnSpc>
                          <a:spcPct val="150000"/>
                        </a:lnSpc>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b"/>
                </a:tc>
              </a:tr>
              <a:tr h="870135">
                <a:tc>
                  <a:txBody>
                    <a:bodyPr/>
                    <a:lstStyle/>
                    <a:p>
                      <a:pPr algn="ctr">
                        <a:lnSpc>
                          <a:spcPct val="150000"/>
                        </a:lnSpc>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marL="107950">
                        <a:lnSpc>
                          <a:spcPct val="150000"/>
                        </a:lnSpc>
                        <a:spcAft>
                          <a:spcPts val="0"/>
                        </a:spcAft>
                        <a:tabLst>
                          <a:tab pos="270510" algn="l"/>
                          <a:tab pos="1530350" algn="l"/>
                        </a:tabLst>
                      </a:pPr>
                      <a:r>
                        <a:rPr lang="en-US" sz="2000" dirty="0" err="1">
                          <a:effectLst/>
                        </a:rPr>
                        <a:t>Skor</a:t>
                      </a:r>
                      <a:r>
                        <a:rPr lang="en-US" sz="2000" dirty="0">
                          <a:effectLst/>
                        </a:rPr>
                        <a:t>: 1, 2, 3, 4, 5 (1 = </a:t>
                      </a:r>
                      <a:r>
                        <a:rPr lang="en-US" sz="2000" dirty="0" err="1">
                          <a:effectLst/>
                        </a:rPr>
                        <a:t>Buruk</a:t>
                      </a:r>
                      <a:r>
                        <a:rPr lang="en-US" sz="2000" dirty="0">
                          <a:effectLst/>
                        </a:rPr>
                        <a:t>; 2 = </a:t>
                      </a:r>
                      <a:r>
                        <a:rPr lang="en-US" sz="2000" dirty="0" err="1">
                          <a:effectLst/>
                        </a:rPr>
                        <a:t>Kurang</a:t>
                      </a:r>
                      <a:r>
                        <a:rPr lang="en-US" sz="2000" dirty="0">
                          <a:effectLst/>
                        </a:rPr>
                        <a:t>; 3 = </a:t>
                      </a:r>
                      <a:r>
                        <a:rPr lang="en-US" sz="2000" dirty="0" err="1">
                          <a:effectLst/>
                        </a:rPr>
                        <a:t>Cukup</a:t>
                      </a:r>
                      <a:r>
                        <a:rPr lang="en-US" sz="2000" dirty="0">
                          <a:effectLst/>
                        </a:rPr>
                        <a:t>; 4 = </a:t>
                      </a:r>
                      <a:r>
                        <a:rPr lang="en-US" sz="2000" dirty="0" err="1">
                          <a:effectLst/>
                        </a:rPr>
                        <a:t>Baik</a:t>
                      </a:r>
                      <a:r>
                        <a:rPr lang="en-US" sz="2000" dirty="0">
                          <a:effectLst/>
                        </a:rPr>
                        <a:t>; </a:t>
                      </a:r>
                      <a:r>
                        <a:rPr lang="en-US" sz="2000" dirty="0" smtClean="0">
                          <a:effectLst/>
                        </a:rPr>
                        <a:t>5 </a:t>
                      </a:r>
                      <a:r>
                        <a:rPr lang="en-US" sz="2000" dirty="0">
                          <a:effectLst/>
                        </a:rPr>
                        <a:t>= </a:t>
                      </a:r>
                      <a:r>
                        <a:rPr lang="en-US" sz="2000" dirty="0" err="1">
                          <a:effectLst/>
                        </a:rPr>
                        <a:t>Sangat</a:t>
                      </a:r>
                      <a:r>
                        <a:rPr lang="en-US" sz="2000" dirty="0">
                          <a:effectLst/>
                        </a:rPr>
                        <a:t> </a:t>
                      </a:r>
                      <a:r>
                        <a:rPr lang="en-US" sz="2000" dirty="0" err="1">
                          <a:effectLst/>
                        </a:rPr>
                        <a:t>baik</a:t>
                      </a:r>
                      <a:r>
                        <a:rPr lang="en-US" sz="2000" dirty="0" smtClean="0">
                          <a:effectLst/>
                        </a:rPr>
                        <a:t>);</a:t>
                      </a:r>
                      <a:endParaRPr lang="en-US" sz="2000" dirty="0">
                        <a:effectLst/>
                      </a:endParaRPr>
                    </a:p>
                    <a:p>
                      <a:pPr marL="107950">
                        <a:lnSpc>
                          <a:spcPct val="150000"/>
                        </a:lnSpc>
                        <a:spcAft>
                          <a:spcPts val="0"/>
                        </a:spcAft>
                        <a:tabLst>
                          <a:tab pos="270510" algn="l"/>
                          <a:tab pos="1530350" algn="l"/>
                        </a:tabLst>
                      </a:pPr>
                      <a:r>
                        <a:rPr lang="en-US" sz="2000" dirty="0" err="1">
                          <a:effectLst/>
                        </a:rPr>
                        <a:t>Nilai</a:t>
                      </a:r>
                      <a:r>
                        <a:rPr lang="en-US" sz="2000" dirty="0">
                          <a:effectLst/>
                        </a:rPr>
                        <a:t> = </a:t>
                      </a:r>
                      <a:r>
                        <a:rPr lang="en-US" sz="2000" dirty="0" err="1">
                          <a:effectLst/>
                        </a:rPr>
                        <a:t>Bobot</a:t>
                      </a:r>
                      <a:r>
                        <a:rPr lang="en-US" sz="2000" dirty="0">
                          <a:effectLst/>
                        </a:rPr>
                        <a:t> x </a:t>
                      </a:r>
                      <a:r>
                        <a:rPr lang="en-US" sz="2000" dirty="0" err="1">
                          <a:effectLst/>
                        </a:rPr>
                        <a:t>Skor</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nchor="ctr"/>
                </a:tc>
                <a:tc>
                  <a:txBody>
                    <a:bodyPr/>
                    <a:lstStyle/>
                    <a:p>
                      <a:pPr algn="ctr">
                        <a:lnSpc>
                          <a:spcPct val="150000"/>
                        </a:lnSpc>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170" marR="45170" marT="0" marB="0"/>
                </a:tc>
              </a:tr>
            </a:tbl>
          </a:graphicData>
        </a:graphic>
      </p:graphicFrame>
    </p:spTree>
    <p:extLst>
      <p:ext uri="{BB962C8B-B14F-4D97-AF65-F5344CB8AC3E}">
        <p14:creationId xmlns:p14="http://schemas.microsoft.com/office/powerpoint/2010/main" val="328670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B12B-39B1-96C9-14BB-98CD1C3D1677}"/>
              </a:ext>
            </a:extLst>
          </p:cNvPr>
          <p:cNvSpPr>
            <a:spLocks noGrp="1"/>
          </p:cNvSpPr>
          <p:nvPr>
            <p:ph type="title"/>
          </p:nvPr>
        </p:nvSpPr>
        <p:spPr>
          <a:xfrm>
            <a:off x="838199" y="970750"/>
            <a:ext cx="10515600" cy="547129"/>
          </a:xfrm>
        </p:spPr>
        <p:txBody>
          <a:bodyPr>
            <a:normAutofit fontScale="90000"/>
          </a:bodyPr>
          <a:lstStyle/>
          <a:p>
            <a:pPr algn="ctr"/>
            <a:r>
              <a:rPr lang="en-US" sz="2000" b="1" dirty="0" err="1"/>
              <a:t>Laporan</a:t>
            </a:r>
            <a:r>
              <a:rPr lang="en-US" sz="2000" b="1" dirty="0"/>
              <a:t> </a:t>
            </a:r>
            <a:r>
              <a:rPr lang="en-US" sz="2000" b="1" dirty="0" err="1"/>
              <a:t>Kemajuan</a:t>
            </a:r>
            <a:r>
              <a:rPr lang="en-US" sz="2000" b="1" dirty="0"/>
              <a:t> </a:t>
            </a:r>
            <a:r>
              <a:rPr lang="en-US" sz="2000" b="1" dirty="0" smtClean="0"/>
              <a:t/>
            </a:r>
            <a:br>
              <a:rPr lang="en-US" sz="2000" b="1" dirty="0" smtClean="0"/>
            </a:br>
            <a:r>
              <a:rPr lang="en-US" sz="2000" b="1" dirty="0" smtClean="0"/>
              <a:t>(</a:t>
            </a:r>
            <a:r>
              <a:rPr lang="en-US" sz="1600" b="1" dirty="0" err="1" smtClean="0"/>
              <a:t>Peserta</a:t>
            </a:r>
            <a:r>
              <a:rPr lang="en-US" sz="1600" b="1" dirty="0" smtClean="0"/>
              <a:t> yang </a:t>
            </a:r>
            <a:r>
              <a:rPr lang="en-US" sz="1600" b="1" dirty="0" err="1" smtClean="0"/>
              <a:t>lolos</a:t>
            </a:r>
            <a:r>
              <a:rPr lang="en-US" sz="1600" b="1" dirty="0" smtClean="0"/>
              <a:t> </a:t>
            </a:r>
            <a:r>
              <a:rPr lang="en-US" sz="1600" b="1" dirty="0" err="1" smtClean="0"/>
              <a:t>wajib</a:t>
            </a:r>
            <a:r>
              <a:rPr lang="en-US" sz="1600" b="1" dirty="0" smtClean="0"/>
              <a:t> </a:t>
            </a:r>
            <a:r>
              <a:rPr lang="en-US" sz="1600" b="1" dirty="0" err="1"/>
              <a:t>membuat</a:t>
            </a:r>
            <a:r>
              <a:rPr lang="en-US" sz="1600" b="1" dirty="0"/>
              <a:t> </a:t>
            </a:r>
            <a:r>
              <a:rPr lang="en-US" sz="1600" b="1" dirty="0" err="1"/>
              <a:t>prototipe</a:t>
            </a:r>
            <a:r>
              <a:rPr lang="en-US" sz="1600" b="1" dirty="0"/>
              <a:t> </a:t>
            </a:r>
            <a:r>
              <a:rPr lang="en-US" sz="1600" b="1" dirty="0" err="1"/>
              <a:t>sesuai</a:t>
            </a:r>
            <a:r>
              <a:rPr lang="en-US" sz="1600" b="1" dirty="0"/>
              <a:t> proposal yang </a:t>
            </a:r>
            <a:r>
              <a:rPr lang="en-US" sz="1600" b="1" dirty="0" err="1"/>
              <a:t>dituliskan</a:t>
            </a:r>
            <a:r>
              <a:rPr lang="en-US" sz="1600" b="1" dirty="0"/>
              <a:t>, </a:t>
            </a:r>
            <a:r>
              <a:rPr lang="en-US" sz="1600" b="1" dirty="0" err="1"/>
              <a:t>dan</a:t>
            </a:r>
            <a:r>
              <a:rPr lang="en-US" sz="1600" b="1" dirty="0"/>
              <a:t> </a:t>
            </a:r>
            <a:r>
              <a:rPr lang="en-US" sz="1600" b="1" dirty="0" err="1"/>
              <a:t>mengupload</a:t>
            </a:r>
            <a:r>
              <a:rPr lang="en-US" sz="1600" b="1" dirty="0"/>
              <a:t> </a:t>
            </a:r>
            <a:r>
              <a:rPr lang="en-US" sz="1600" b="1" dirty="0" smtClean="0"/>
              <a:t>video, </a:t>
            </a:r>
            <a:r>
              <a:rPr lang="en-US" sz="1600" b="1" dirty="0" err="1" smtClean="0"/>
              <a:t>beserta</a:t>
            </a:r>
            <a:r>
              <a:rPr lang="en-US" sz="1600" b="1" dirty="0" smtClean="0"/>
              <a:t> </a:t>
            </a:r>
            <a:r>
              <a:rPr lang="en-US" sz="1600" b="1" dirty="0" err="1" smtClean="0"/>
              <a:t>wajib</a:t>
            </a:r>
            <a:r>
              <a:rPr lang="en-US" sz="1600" b="1" dirty="0" smtClean="0"/>
              <a:t> daring </a:t>
            </a:r>
            <a:r>
              <a:rPr lang="en-US" sz="1600" b="1" dirty="0" err="1" smtClean="0"/>
              <a:t>untuk</a:t>
            </a:r>
            <a:r>
              <a:rPr lang="en-US" sz="1600" b="1" dirty="0" smtClean="0"/>
              <a:t> </a:t>
            </a:r>
            <a:r>
              <a:rPr lang="en-US" sz="1600" b="1" dirty="0" err="1" smtClean="0"/>
              <a:t>klarifikasi</a:t>
            </a:r>
            <a:r>
              <a:rPr lang="en-US" sz="1600" b="1" dirty="0" smtClean="0"/>
              <a:t>)</a:t>
            </a:r>
            <a:r>
              <a:rPr lang="en-US" sz="1600" b="1" dirty="0"/>
              <a:t/>
            </a:r>
            <a:br>
              <a:rPr lang="en-US" sz="1600" b="1" dirty="0"/>
            </a:br>
            <a:endParaRPr lang="en-ID" sz="1600" b="1" dirty="0"/>
          </a:p>
        </p:txBody>
      </p:sp>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24165240"/>
              </p:ext>
            </p:extLst>
          </p:nvPr>
        </p:nvGraphicFramePr>
        <p:xfrm>
          <a:off x="412124" y="1416674"/>
          <a:ext cx="11642501" cy="5445978"/>
        </p:xfrm>
        <a:graphic>
          <a:graphicData uri="http://schemas.openxmlformats.org/drawingml/2006/table">
            <a:tbl>
              <a:tblPr firstRow="1" firstCol="1" bandRow="1">
                <a:tableStyleId>{5C22544A-7EE6-4342-B048-85BDC9FD1C3A}</a:tableStyleId>
              </a:tblPr>
              <a:tblGrid>
                <a:gridCol w="750099"/>
                <a:gridCol w="9380233"/>
                <a:gridCol w="1512169"/>
              </a:tblGrid>
              <a:tr h="321972">
                <a:tc>
                  <a:txBody>
                    <a:bodyPr/>
                    <a:lstStyle/>
                    <a:p>
                      <a:pPr algn="ctr">
                        <a:lnSpc>
                          <a:spcPct val="150000"/>
                        </a:lnSpc>
                        <a:spcAft>
                          <a:spcPts val="0"/>
                        </a:spcAft>
                      </a:pPr>
                      <a:r>
                        <a:rPr lang="en-US" sz="1400" dirty="0">
                          <a:effectLst/>
                        </a:rPr>
                        <a:t>No</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gn="ctr">
                        <a:lnSpc>
                          <a:spcPct val="150000"/>
                        </a:lnSpc>
                        <a:spcAft>
                          <a:spcPts val="0"/>
                        </a:spcAft>
                      </a:pPr>
                      <a:r>
                        <a:rPr lang="en-US" sz="1400" dirty="0" err="1">
                          <a:effectLst/>
                        </a:rPr>
                        <a:t>Indikator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gn="ctr">
                        <a:lnSpc>
                          <a:spcPct val="150000"/>
                        </a:lnSpc>
                        <a:spcAft>
                          <a:spcPts val="0"/>
                        </a:spcAft>
                      </a:pPr>
                      <a:r>
                        <a:rPr lang="en-US" sz="1400">
                          <a:effectLst/>
                        </a:rPr>
                        <a:t>Bobot penilaian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r>
              <a:tr h="459300">
                <a:tc>
                  <a:txBody>
                    <a:bodyPr/>
                    <a:lstStyle/>
                    <a:p>
                      <a:pPr algn="ctr">
                        <a:lnSpc>
                          <a:spcPct val="150000"/>
                        </a:lnSpc>
                        <a:spcAft>
                          <a:spcPts val="0"/>
                        </a:spcAft>
                      </a:pPr>
                      <a:r>
                        <a:rPr lang="en-US" sz="1400">
                          <a:effectLst/>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dirty="0">
                          <a:effectLst/>
                        </a:rPr>
                        <a:t>P</a:t>
                      </a:r>
                      <a:r>
                        <a:rPr lang="id-ID" sz="1400" dirty="0">
                          <a:effectLst/>
                        </a:rPr>
                        <a:t>erkenalan anggota tim dan jobdesknya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tc>
              </a:tr>
              <a:tr h="459300">
                <a:tc>
                  <a:txBody>
                    <a:bodyPr/>
                    <a:lstStyle/>
                    <a:p>
                      <a:pPr algn="ctr">
                        <a:lnSpc>
                          <a:spcPct val="150000"/>
                        </a:lnSpc>
                        <a:spcAft>
                          <a:spcPts val="0"/>
                        </a:spcAft>
                      </a:pPr>
                      <a:r>
                        <a:rPr lang="en-US" sz="14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dirty="0">
                          <a:effectLst/>
                        </a:rPr>
                        <a:t>U</a:t>
                      </a:r>
                      <a:r>
                        <a:rPr lang="id-ID" sz="1400" dirty="0">
                          <a:effectLst/>
                        </a:rPr>
                        <a:t>raian misi kapal jika dijadikan kapal sebenarnya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tc>
              </a:tr>
              <a:tr h="217138">
                <a:tc>
                  <a:txBody>
                    <a:bodyPr/>
                    <a:lstStyle/>
                    <a:p>
                      <a:pPr algn="ctr">
                        <a:lnSpc>
                          <a:spcPct val="150000"/>
                        </a:lnSpc>
                        <a:spcAft>
                          <a:spcPts val="0"/>
                        </a:spcAft>
                      </a:pPr>
                      <a:r>
                        <a:rPr lang="en-US" sz="1400">
                          <a:effectLst/>
                        </a:rPr>
                        <a:t>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dirty="0">
                          <a:effectLst/>
                        </a:rPr>
                        <a:t>P</a:t>
                      </a:r>
                      <a:r>
                        <a:rPr lang="id-ID" sz="1400" dirty="0">
                          <a:effectLst/>
                        </a:rPr>
                        <a:t>roses pembuatan lambung kapal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tc>
              </a:tr>
              <a:tr h="217138">
                <a:tc>
                  <a:txBody>
                    <a:bodyPr/>
                    <a:lstStyle/>
                    <a:p>
                      <a:pPr algn="ctr">
                        <a:lnSpc>
                          <a:spcPct val="150000"/>
                        </a:lnSpc>
                        <a:spcAft>
                          <a:spcPts val="0"/>
                        </a:spcAft>
                      </a:pPr>
                      <a:r>
                        <a:rPr lang="en-US" sz="1400">
                          <a:effectLst/>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dirty="0">
                          <a:effectLst/>
                        </a:rPr>
                        <a:t>P</a:t>
                      </a:r>
                      <a:r>
                        <a:rPr lang="id-ID" sz="1400" dirty="0">
                          <a:effectLst/>
                        </a:rPr>
                        <a:t>emasangan peralatan</a:t>
                      </a:r>
                      <a:r>
                        <a:rPr lang="en-US" sz="1400" dirty="0">
                          <a:effectLst/>
                        </a:rPr>
                        <a:t> </a:t>
                      </a:r>
                      <a:r>
                        <a:rPr lang="en-US" sz="1400" dirty="0" err="1">
                          <a:effectLst/>
                        </a:rPr>
                        <a:t>kemudi</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tc>
              </a:tr>
              <a:tr h="217138">
                <a:tc>
                  <a:txBody>
                    <a:bodyPr/>
                    <a:lstStyle/>
                    <a:p>
                      <a:pPr algn="ctr">
                        <a:lnSpc>
                          <a:spcPct val="150000"/>
                        </a:lnSpc>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dirty="0">
                          <a:effectLst/>
                        </a:rPr>
                        <a:t>P</a:t>
                      </a:r>
                      <a:r>
                        <a:rPr lang="id-ID" sz="1400" dirty="0">
                          <a:effectLst/>
                        </a:rPr>
                        <a:t>emasangan permesinan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tc>
              </a:tr>
              <a:tr h="217138">
                <a:tc>
                  <a:txBody>
                    <a:bodyPr/>
                    <a:lstStyle/>
                    <a:p>
                      <a:pPr algn="ctr">
                        <a:lnSpc>
                          <a:spcPct val="150000"/>
                        </a:lnSpc>
                        <a:spcAft>
                          <a:spcPts val="0"/>
                        </a:spcAft>
                      </a:pPr>
                      <a:r>
                        <a:rPr lang="en-US" sz="1400">
                          <a:effectLst/>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dirty="0">
                          <a:effectLst/>
                        </a:rPr>
                        <a:t>P</a:t>
                      </a:r>
                      <a:r>
                        <a:rPr lang="id-ID" sz="1400" dirty="0">
                          <a:effectLst/>
                        </a:rPr>
                        <a:t>engukuran berat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r>
              <a:tr h="217138">
                <a:tc>
                  <a:txBody>
                    <a:bodyPr/>
                    <a:lstStyle/>
                    <a:p>
                      <a:pPr algn="ctr">
                        <a:lnSpc>
                          <a:spcPct val="150000"/>
                        </a:lnSpc>
                        <a:spcAft>
                          <a:spcPts val="0"/>
                        </a:spcAft>
                      </a:pPr>
                      <a:r>
                        <a:rPr lang="en-US" sz="1400">
                          <a:effectLst/>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a:effectLst/>
                        </a:rPr>
                        <a:t>U</a:t>
                      </a:r>
                      <a:r>
                        <a:rPr lang="id-ID" sz="1400">
                          <a:effectLst/>
                        </a:rPr>
                        <a:t>ji coba komponen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dirty="0">
                          <a:effectLst/>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r>
              <a:tr h="217138">
                <a:tc>
                  <a:txBody>
                    <a:bodyPr/>
                    <a:lstStyle/>
                    <a:p>
                      <a:pPr algn="ctr">
                        <a:lnSpc>
                          <a:spcPct val="150000"/>
                        </a:lnSpc>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a:effectLst/>
                        </a:rPr>
                        <a:t>Uji gerak lurus dan zigzag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dirty="0">
                          <a:effectLst/>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r>
              <a:tr h="217138">
                <a:tc>
                  <a:txBody>
                    <a:bodyPr/>
                    <a:lstStyle/>
                    <a:p>
                      <a:pPr algn="ctr">
                        <a:lnSpc>
                          <a:spcPct val="150000"/>
                        </a:lnSpc>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a:effectLst/>
                        </a:rPr>
                        <a:t>Uji gerak turning</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dirty="0">
                          <a:effectLst/>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r>
              <a:tr h="459300">
                <a:tc>
                  <a:txBody>
                    <a:bodyPr/>
                    <a:lstStyle/>
                    <a:p>
                      <a:pPr algn="ctr">
                        <a:lnSpc>
                          <a:spcPct val="150000"/>
                        </a:lnSpc>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nSpc>
                          <a:spcPct val="150000"/>
                        </a:lnSpc>
                        <a:spcAft>
                          <a:spcPts val="0"/>
                        </a:spcAft>
                        <a:tabLst>
                          <a:tab pos="270510" algn="l"/>
                          <a:tab pos="1530350" algn="l"/>
                        </a:tabLst>
                      </a:pPr>
                      <a:r>
                        <a:rPr lang="en-US" sz="1400">
                          <a:effectLst/>
                        </a:rPr>
                        <a:t>U</a:t>
                      </a:r>
                      <a:r>
                        <a:rPr lang="id-ID" sz="1400">
                          <a:effectLst/>
                        </a:rPr>
                        <a:t>ji coba kapal di kolam sesuai dengan misi kapal</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c>
                  <a:txBody>
                    <a:bodyPr/>
                    <a:lstStyle/>
                    <a:p>
                      <a:pPr algn="ctr">
                        <a:lnSpc>
                          <a:spcPct val="150000"/>
                        </a:lnSpc>
                        <a:spcAft>
                          <a:spcPts val="0"/>
                        </a:spcAft>
                      </a:pPr>
                      <a:r>
                        <a:rPr lang="en-US" sz="1400" dirty="0">
                          <a:effectLst/>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r>
              <a:tr h="217138">
                <a:tc>
                  <a:txBody>
                    <a:bodyPr/>
                    <a:lstStyle/>
                    <a:p>
                      <a:pPr algn="ctr">
                        <a:lnSpc>
                          <a:spcPct val="150000"/>
                        </a:lnSpc>
                        <a:spcAft>
                          <a:spcPts val="0"/>
                        </a:spcAft>
                      </a:pP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marL="107950">
                        <a:lnSpc>
                          <a:spcPct val="150000"/>
                        </a:lnSpc>
                        <a:spcAft>
                          <a:spcPts val="0"/>
                        </a:spcAft>
                        <a:tabLst>
                          <a:tab pos="270510" algn="l"/>
                          <a:tab pos="1530350" algn="l"/>
                        </a:tabLst>
                      </a:pP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gn="ctr">
                        <a:lnSpc>
                          <a:spcPct val="150000"/>
                        </a:lnSpc>
                        <a:spcAft>
                          <a:spcPts val="0"/>
                        </a:spcAft>
                      </a:pPr>
                      <a:r>
                        <a:rPr lang="en-US" sz="1400" dirty="0">
                          <a:effectLst/>
                        </a:rPr>
                        <a:t>100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b"/>
                </a:tc>
              </a:tr>
              <a:tr h="1185786">
                <a:tc>
                  <a:txBody>
                    <a:bodyPr/>
                    <a:lstStyle/>
                    <a:p>
                      <a:pPr algn="ctr">
                        <a:lnSpc>
                          <a:spcPct val="150000"/>
                        </a:lnSpc>
                        <a:spcAft>
                          <a:spcPts val="0"/>
                        </a:spcAft>
                      </a:pP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marL="107950">
                        <a:lnSpc>
                          <a:spcPct val="150000"/>
                        </a:lnSpc>
                        <a:spcAft>
                          <a:spcPts val="0"/>
                        </a:spcAft>
                        <a:tabLst>
                          <a:tab pos="270510" algn="l"/>
                          <a:tab pos="1530350" algn="l"/>
                        </a:tabLst>
                      </a:pPr>
                      <a:r>
                        <a:rPr lang="en-US" sz="1400" dirty="0" err="1">
                          <a:effectLst/>
                        </a:rPr>
                        <a:t>Skor</a:t>
                      </a:r>
                      <a:r>
                        <a:rPr lang="en-US" sz="1400" dirty="0">
                          <a:effectLst/>
                        </a:rPr>
                        <a:t>: 1, 2, 3, 4, 5 (1 = </a:t>
                      </a:r>
                      <a:r>
                        <a:rPr lang="en-US" sz="1400" dirty="0" err="1">
                          <a:effectLst/>
                        </a:rPr>
                        <a:t>Buruk</a:t>
                      </a:r>
                      <a:r>
                        <a:rPr lang="en-US" sz="1400" dirty="0">
                          <a:effectLst/>
                        </a:rPr>
                        <a:t>; 2 = </a:t>
                      </a:r>
                      <a:r>
                        <a:rPr lang="en-US" sz="1400" dirty="0" err="1">
                          <a:effectLst/>
                        </a:rPr>
                        <a:t>Kurang</a:t>
                      </a:r>
                      <a:r>
                        <a:rPr lang="en-US" sz="1400" dirty="0">
                          <a:effectLst/>
                        </a:rPr>
                        <a:t>; 3 = </a:t>
                      </a:r>
                      <a:r>
                        <a:rPr lang="en-US" sz="1400" dirty="0" err="1">
                          <a:effectLst/>
                        </a:rPr>
                        <a:t>Cukup</a:t>
                      </a:r>
                      <a:r>
                        <a:rPr lang="en-US" sz="1400" dirty="0">
                          <a:effectLst/>
                        </a:rPr>
                        <a:t>; 4 = </a:t>
                      </a:r>
                      <a:r>
                        <a:rPr lang="en-US" sz="1400" dirty="0" err="1">
                          <a:effectLst/>
                        </a:rPr>
                        <a:t>Baik</a:t>
                      </a:r>
                      <a:r>
                        <a:rPr lang="en-US" sz="1400" dirty="0">
                          <a:effectLst/>
                        </a:rPr>
                        <a:t>; </a:t>
                      </a:r>
                    </a:p>
                    <a:p>
                      <a:pPr marL="107950">
                        <a:lnSpc>
                          <a:spcPct val="150000"/>
                        </a:lnSpc>
                        <a:spcAft>
                          <a:spcPts val="0"/>
                        </a:spcAft>
                        <a:tabLst>
                          <a:tab pos="270510" algn="l"/>
                          <a:tab pos="1530350" algn="l"/>
                        </a:tabLst>
                      </a:pPr>
                      <a:r>
                        <a:rPr lang="en-US" sz="1400" dirty="0">
                          <a:effectLst/>
                        </a:rPr>
                        <a:t>5 = </a:t>
                      </a:r>
                      <a:r>
                        <a:rPr lang="en-US" sz="1400" dirty="0" err="1">
                          <a:effectLst/>
                        </a:rPr>
                        <a:t>Sangat</a:t>
                      </a:r>
                      <a:r>
                        <a:rPr lang="en-US" sz="1400" dirty="0">
                          <a:effectLst/>
                        </a:rPr>
                        <a:t> </a:t>
                      </a:r>
                      <a:r>
                        <a:rPr lang="en-US" sz="1400" dirty="0" err="1">
                          <a:effectLst/>
                        </a:rPr>
                        <a:t>baik</a:t>
                      </a:r>
                      <a:r>
                        <a:rPr lang="en-US" sz="1400" dirty="0" smtClean="0">
                          <a:effectLst/>
                        </a:rPr>
                        <a:t>);</a:t>
                      </a:r>
                      <a:endParaRPr lang="en-US" sz="1400" dirty="0">
                        <a:effectLst/>
                      </a:endParaRPr>
                    </a:p>
                    <a:p>
                      <a:pPr marL="107950">
                        <a:lnSpc>
                          <a:spcPct val="150000"/>
                        </a:lnSpc>
                        <a:spcAft>
                          <a:spcPts val="0"/>
                        </a:spcAft>
                        <a:tabLst>
                          <a:tab pos="270510" algn="l"/>
                          <a:tab pos="1530350" algn="l"/>
                        </a:tabLst>
                      </a:pPr>
                      <a:r>
                        <a:rPr lang="en-US" sz="1400" dirty="0" err="1">
                          <a:effectLst/>
                        </a:rPr>
                        <a:t>Nilai</a:t>
                      </a:r>
                      <a:r>
                        <a:rPr lang="en-US" sz="1400" dirty="0">
                          <a:effectLst/>
                        </a:rPr>
                        <a:t> = </a:t>
                      </a:r>
                      <a:r>
                        <a:rPr lang="en-US" sz="1400" dirty="0" err="1">
                          <a:effectLst/>
                        </a:rPr>
                        <a:t>Bobot</a:t>
                      </a:r>
                      <a:r>
                        <a:rPr lang="en-US" sz="1400" dirty="0">
                          <a:effectLst/>
                        </a:rPr>
                        <a:t> x </a:t>
                      </a:r>
                      <a:r>
                        <a:rPr lang="en-US" sz="1400" dirty="0" err="1">
                          <a:effectLst/>
                        </a:rPr>
                        <a:t>Skor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nchor="ctr"/>
                </a:tc>
                <a:tc>
                  <a:txBody>
                    <a:bodyPr/>
                    <a:lstStyle/>
                    <a:p>
                      <a:pPr algn="ctr">
                        <a:lnSpc>
                          <a:spcPct val="150000"/>
                        </a:lnSpc>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67" marR="61867" marT="0" marB="0"/>
                </a:tc>
              </a:tr>
            </a:tbl>
          </a:graphicData>
        </a:graphic>
      </p:graphicFrame>
    </p:spTree>
    <p:extLst>
      <p:ext uri="{BB962C8B-B14F-4D97-AF65-F5344CB8AC3E}">
        <p14:creationId xmlns:p14="http://schemas.microsoft.com/office/powerpoint/2010/main" val="2859266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
        <p:nvSpPr>
          <p:cNvPr id="5" name="Rectangle 4"/>
          <p:cNvSpPr/>
          <p:nvPr/>
        </p:nvSpPr>
        <p:spPr>
          <a:xfrm>
            <a:off x="364900" y="917408"/>
            <a:ext cx="11462197" cy="1338828"/>
          </a:xfrm>
          <a:prstGeom prst="rect">
            <a:avLst/>
          </a:prstGeom>
        </p:spPr>
        <p:txBody>
          <a:bodyPr wrap="square">
            <a:spAutoFit/>
          </a:bodyPr>
          <a:lstStyle/>
          <a:p>
            <a:pPr marL="457200" algn="just">
              <a:lnSpc>
                <a:spcPct val="150000"/>
              </a:lnSpc>
              <a:spcAft>
                <a:spcPts val="0"/>
              </a:spcAft>
              <a:tabLst>
                <a:tab pos="180340" algn="l"/>
              </a:tabLst>
            </a:pPr>
            <a:r>
              <a:rPr lang="en-US" b="1" spc="-5" dirty="0" err="1">
                <a:latin typeface="Calibri" panose="020F0502020204030204" pitchFamily="34" charset="0"/>
                <a:ea typeface="Calibri Light" panose="020F0302020204030204" pitchFamily="34" charset="0"/>
                <a:cs typeface="Times New Roman" panose="02020603050405020304" pitchFamily="18" charset="0"/>
              </a:rPr>
              <a:t>Catatan</a:t>
            </a:r>
            <a:r>
              <a:rPr lang="en-US" spc="-5" dirty="0">
                <a:latin typeface="Calibri" panose="020F0502020204030204" pitchFamily="34" charset="0"/>
                <a:ea typeface="Calibri Light" panose="020F0302020204030204" pitchFamily="34" charset="0"/>
                <a:cs typeface="Times New Roman" panose="02020603050405020304" pitchFamily="18" charset="0"/>
              </a:rPr>
              <a:t>: </a:t>
            </a:r>
            <a:r>
              <a:rPr lang="id-ID" dirty="0">
                <a:latin typeface="Calibri" panose="020F0502020204030204" pitchFamily="34" charset="0"/>
                <a:ea typeface="Calibri" panose="020F0502020204030204" pitchFamily="34" charset="0"/>
                <a:cs typeface="Calibri" panose="020F0502020204030204" pitchFamily="34" charset="0"/>
              </a:rPr>
              <a:t>Setiap tahapan alur proses pada video diawali dengan narasi tertulis tahapan (misalnya: Pembuatan Lambung Kapal), yang kemudian diikuti dengan narasi berupa audio terkait tahapan tersebut. Durasi video tidak lebih dari 5 menit. Video yang disiapkan berjenis MP4, dengan resolusi minimal dan rasio 720pixel: 1280×720 (16:9).</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67931" y="2591542"/>
            <a:ext cx="11359166" cy="3416320"/>
          </a:xfrm>
          <a:prstGeom prst="rect">
            <a:avLst/>
          </a:prstGeom>
        </p:spPr>
        <p:txBody>
          <a:bodyPr wrap="square">
            <a:spAutoFit/>
          </a:bodyPr>
          <a:lstStyle/>
          <a:p>
            <a:pPr lvl="0" algn="just">
              <a:lnSpc>
                <a:spcPct val="150000"/>
              </a:lnSpc>
              <a:spcAft>
                <a:spcPts val="0"/>
              </a:spcAft>
              <a:tabLst>
                <a:tab pos="180340" algn="l"/>
              </a:tabLst>
            </a:pPr>
            <a:r>
              <a:rPr lang="en-US" b="1" dirty="0" err="1">
                <a:solidFill>
                  <a:srgbClr val="000000"/>
                </a:solidFill>
                <a:latin typeface="Calibri" panose="020F0502020204030204" pitchFamily="34" charset="0"/>
                <a:ea typeface="Calibri" panose="020F0502020204030204" pitchFamily="34" charset="0"/>
                <a:cs typeface="Calibri" panose="020F0502020204030204" pitchFamily="34" charset="0"/>
              </a:rPr>
              <a:t>Lomba</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 Performa / </a:t>
            </a:r>
            <a:r>
              <a:rPr lang="en-US" b="1" dirty="0" err="1">
                <a:solidFill>
                  <a:srgbClr val="000000"/>
                </a:solidFill>
                <a:latin typeface="Calibri" panose="020F0502020204030204" pitchFamily="34" charset="0"/>
                <a:ea typeface="Calibri" panose="020F0502020204030204" pitchFamily="34" charset="0"/>
                <a:cs typeface="Calibri" panose="020F0502020204030204" pitchFamily="34" charset="0"/>
              </a:rPr>
              <a:t>Penentuan</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err="1">
                <a:solidFill>
                  <a:srgbClr val="000000"/>
                </a:solidFill>
                <a:latin typeface="Calibri" panose="020F0502020204030204" pitchFamily="34" charset="0"/>
                <a:ea typeface="Calibri" panose="020F0502020204030204" pitchFamily="34" charset="0"/>
                <a:cs typeface="Calibri" panose="020F0502020204030204" pitchFamily="34" charset="0"/>
              </a:rPr>
              <a:t>Pemenang</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tabLst>
                <a:tab pos="180340" algn="l"/>
              </a:tabLst>
            </a:pPr>
            <a:r>
              <a:rPr lang="en-US"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Penentuan</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pemenang</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berdasarkan</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lomba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performa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yang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dinilai</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berdasarkan</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komponen</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berikut</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ini</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LcPeriod"/>
              <a:tabLst>
                <a:tab pos="180340" algn="l"/>
              </a:tabLst>
            </a:pP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Kecepatan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Penilaian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NT </a:t>
            </a: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ditentukan berdasarkan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waktu</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tempuh</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melewati</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lintasan</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seperti</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pada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Gambar</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3</a:t>
            </a: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LcPeriod"/>
              <a:tabLst>
                <a:tab pos="180340" algn="l"/>
              </a:tabLst>
            </a:pP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Manuver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Penilaian ditentukan berdasarkan waktu tempuh dan keberhasilan melalui lintasan</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d-ID"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Berdasarkan </a:t>
            </a: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dua komponen penilaian tersebut, maka total penilaian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performa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d-ID" dirty="0">
                <a:solidFill>
                  <a:srgbClr val="000000"/>
                </a:solidFill>
                <a:latin typeface="Calibri" panose="020F0502020204030204" pitchFamily="34" charset="0"/>
                <a:ea typeface="Calibri" panose="020F0502020204030204" pitchFamily="34" charset="0"/>
                <a:cs typeface="Times New Roman" panose="02020603050405020304" pitchFamily="18" charset="0"/>
              </a:rPr>
              <a:t>Kapal Cepat Listrik dengan Sistem Kendali Jauh </a:t>
            </a:r>
            <a:r>
              <a:rPr lang="id-ID" dirty="0">
                <a:solidFill>
                  <a:srgbClr val="000000"/>
                </a:solidFill>
                <a:latin typeface="Calibri" panose="020F0502020204030204" pitchFamily="34" charset="0"/>
                <a:ea typeface="Calibri" panose="020F0502020204030204" pitchFamily="34" charset="0"/>
                <a:cs typeface="Calibri" panose="020F0502020204030204" pitchFamily="34" charset="0"/>
              </a:rPr>
              <a:t>adalah sebagai berikut: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803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
        <p:nvSpPr>
          <p:cNvPr id="4" name="Rectangle 3"/>
          <p:cNvSpPr/>
          <p:nvPr/>
        </p:nvSpPr>
        <p:spPr>
          <a:xfrm>
            <a:off x="1790163" y="1236373"/>
            <a:ext cx="9478851" cy="5078313"/>
          </a:xfrm>
          <a:prstGeom prst="rect">
            <a:avLst/>
          </a:prstGeom>
        </p:spPr>
        <p:txBody>
          <a:bodyPr wrap="square">
            <a:spAutoFit/>
          </a:bodyPr>
          <a:lstStyle/>
          <a:p>
            <a:pPr>
              <a:lnSpc>
                <a:spcPct val="150000"/>
              </a:lnSpc>
              <a:spcAft>
                <a:spcPts val="0"/>
              </a:spcAft>
              <a:tabLst>
                <a:tab pos="180340" algn="l"/>
                <a:tab pos="2790190" algn="ctr"/>
                <a:tab pos="4010025" algn="l"/>
              </a:tabLst>
            </a:pPr>
            <a:r>
              <a:rPr lang="en-US" sz="24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Rumus</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Penilaian</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Performa</a:t>
            </a:r>
          </a:p>
          <a:p>
            <a:pPr>
              <a:lnSpc>
                <a:spcPct val="150000"/>
              </a:lnSpc>
              <a:spcAft>
                <a:spcPts val="0"/>
              </a:spcAft>
              <a:tabLst>
                <a:tab pos="180340" algn="l"/>
                <a:tab pos="2790190" algn="ctr"/>
                <a:tab pos="4010025" algn="l"/>
              </a:tabLst>
            </a:pPr>
            <a:r>
              <a:rPr lang="id-ID"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 </a:t>
            </a:r>
            <a:r>
              <a:rPr lang="id-ID"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 + B)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180340" algn="l"/>
                <a:tab pos="2790190" algn="ctr"/>
                <a:tab pos="4010025" algn="l"/>
              </a:tabLst>
            </a:pP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d-ID" sz="2400" b="1" dirty="0">
                <a:solidFill>
                  <a:srgbClr val="000000"/>
                </a:solidFill>
                <a:latin typeface="Calibri" panose="020F0502020204030204" pitchFamily="34" charset="0"/>
                <a:ea typeface="Calibri" panose="020F0502020204030204" pitchFamily="34" charset="0"/>
                <a:cs typeface="Calibri" panose="020F0502020204030204" pitchFamily="34" charset="0"/>
              </a:rPr>
              <a:t>2 ((600/NT) + (KL x 10</a:t>
            </a:r>
            <a:r>
              <a:rPr lang="id-ID"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x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0,3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misi</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tanpa</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beban</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180340" algn="l"/>
                <a:tab pos="2790190" algn="ctr"/>
                <a:tab pos="4010025" algn="l"/>
              </a:tabLst>
            </a:pP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d-ID" sz="2400" b="1" dirty="0">
                <a:solidFill>
                  <a:srgbClr val="000000"/>
                </a:solidFill>
                <a:latin typeface="Calibri" panose="020F0502020204030204" pitchFamily="34" charset="0"/>
                <a:ea typeface="Calibri" panose="020F0502020204030204" pitchFamily="34" charset="0"/>
                <a:cs typeface="Calibri" panose="020F0502020204030204" pitchFamily="34" charset="0"/>
              </a:rPr>
              <a:t>2 ((600/NT) + (KL x 10</a:t>
            </a:r>
            <a:r>
              <a:rPr lang="id-ID"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x 0,7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misi</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dengan</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beban</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endPar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0"/>
              </a:spcAft>
            </a:pPr>
            <a:r>
              <a:rPr lang="id-ID"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Di </a:t>
            </a:r>
            <a:r>
              <a:rPr lang="id-ID" sz="2400" dirty="0">
                <a:solidFill>
                  <a:srgbClr val="000000"/>
                </a:solidFill>
                <a:latin typeface="Calibri" panose="020F0502020204030204" pitchFamily="34" charset="0"/>
                <a:ea typeface="Calibri" panose="020F0502020204030204" pitchFamily="34" charset="0"/>
                <a:cs typeface="Calibri" panose="020F0502020204030204" pitchFamily="34" charset="0"/>
              </a:rPr>
              <a:t>mana:	NT = Waktu tempuh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id-ID"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d-ID"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KL </a:t>
            </a:r>
            <a:r>
              <a:rPr lang="id-ID" sz="2400" dirty="0">
                <a:solidFill>
                  <a:srgbClr val="000000"/>
                </a:solidFill>
                <a:latin typeface="Calibri" panose="020F0502020204030204" pitchFamily="34" charset="0"/>
                <a:ea typeface="Calibri" panose="020F0502020204030204" pitchFamily="34" charset="0"/>
                <a:cs typeface="Calibri" panose="020F0502020204030204" pitchFamily="34" charset="0"/>
              </a:rPr>
              <a:t>= Keberhasilan melewati lintasan (maks. 4 poin)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id-ID"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a:t>
            </a:r>
            <a:r>
              <a:rPr lang="id-ID"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d-ID"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Tanpa</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beban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B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Dengan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beban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8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B12B-39B1-96C9-14BB-98CD1C3D1677}"/>
              </a:ext>
            </a:extLst>
          </p:cNvPr>
          <p:cNvSpPr>
            <a:spLocks noGrp="1"/>
          </p:cNvSpPr>
          <p:nvPr>
            <p:ph type="title"/>
          </p:nvPr>
        </p:nvSpPr>
        <p:spPr>
          <a:xfrm>
            <a:off x="952500" y="2955925"/>
            <a:ext cx="10515600" cy="1325563"/>
          </a:xfrm>
        </p:spPr>
        <p:txBody>
          <a:bodyPr/>
          <a:lstStyle/>
          <a:p>
            <a:pPr algn="ctr"/>
            <a:r>
              <a:rPr lang="en-US" dirty="0"/>
              <a:t>TERIMA KASIH</a:t>
            </a:r>
            <a:endParaRPr lang="en-ID" dirty="0"/>
          </a:p>
        </p:txBody>
      </p:sp>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410609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00CF96-D237-62F3-37B1-DA359FC11B77}"/>
              </a:ext>
            </a:extLst>
          </p:cNvPr>
          <p:cNvSpPr>
            <a:spLocks noGrp="1"/>
          </p:cNvSpPr>
          <p:nvPr>
            <p:ph type="title"/>
          </p:nvPr>
        </p:nvSpPr>
        <p:spPr>
          <a:xfrm>
            <a:off x="838199" y="1649149"/>
            <a:ext cx="10515600" cy="1325563"/>
          </a:xfrm>
        </p:spPr>
        <p:txBody>
          <a:bodyPr>
            <a:noAutofit/>
          </a:bodyPr>
          <a:lstStyle/>
          <a:p>
            <a:pPr algn="just"/>
            <a:r>
              <a:rPr lang="id-ID" sz="2800" dirty="0">
                <a:latin typeface="+mn-lt"/>
              </a:rPr>
              <a:t>Pada </a:t>
            </a:r>
            <a:r>
              <a:rPr lang="en-US" sz="2800" dirty="0" err="1">
                <a:latin typeface="+mn-lt"/>
              </a:rPr>
              <a:t>lomba</a:t>
            </a:r>
            <a:r>
              <a:rPr lang="en-US" sz="2800" dirty="0">
                <a:latin typeface="+mn-lt"/>
              </a:rPr>
              <a:t> </a:t>
            </a:r>
            <a:r>
              <a:rPr lang="en-US" sz="2800" dirty="0" err="1">
                <a:latin typeface="+mn-lt"/>
              </a:rPr>
              <a:t>pembuatan</a:t>
            </a:r>
            <a:r>
              <a:rPr lang="en-US" sz="2800" dirty="0">
                <a:latin typeface="+mn-lt"/>
              </a:rPr>
              <a:t> </a:t>
            </a:r>
            <a:r>
              <a:rPr lang="en-US" sz="2800" dirty="0" err="1">
                <a:latin typeface="+mn-lt"/>
              </a:rPr>
              <a:t>dan</a:t>
            </a:r>
            <a:r>
              <a:rPr lang="en-US" sz="2800" dirty="0">
                <a:latin typeface="+mn-lt"/>
              </a:rPr>
              <a:t> </a:t>
            </a:r>
            <a:r>
              <a:rPr lang="en-US" sz="2800" dirty="0" err="1">
                <a:latin typeface="+mn-lt"/>
              </a:rPr>
              <a:t>performan</a:t>
            </a:r>
            <a:r>
              <a:rPr lang="en-US" sz="2800" dirty="0">
                <a:latin typeface="+mn-lt"/>
              </a:rPr>
              <a:t> </a:t>
            </a:r>
            <a:r>
              <a:rPr lang="en-US" sz="2800" dirty="0" err="1">
                <a:latin typeface="+mn-lt"/>
              </a:rPr>
              <a:t>prototipe</a:t>
            </a:r>
            <a:r>
              <a:rPr lang="en-US" sz="2800" dirty="0">
                <a:latin typeface="+mn-lt"/>
              </a:rPr>
              <a:t> </a:t>
            </a:r>
            <a:r>
              <a:rPr lang="en-US" sz="2800" i="1" dirty="0">
                <a:latin typeface="+mn-lt"/>
              </a:rPr>
              <a:t>Electric Remote Control</a:t>
            </a:r>
            <a:r>
              <a:rPr lang="en-US" sz="2800" dirty="0">
                <a:latin typeface="+mn-lt"/>
              </a:rPr>
              <a:t> (ERC) </a:t>
            </a:r>
            <a:r>
              <a:rPr lang="en-US" sz="2800" dirty="0" err="1">
                <a:latin typeface="+mn-lt"/>
              </a:rPr>
              <a:t>peserta</a:t>
            </a:r>
            <a:r>
              <a:rPr lang="en-US" sz="2800" dirty="0">
                <a:latin typeface="+mn-lt"/>
              </a:rPr>
              <a:t> </a:t>
            </a:r>
            <a:r>
              <a:rPr lang="en-US" sz="2800" dirty="0" err="1">
                <a:latin typeface="+mn-lt"/>
              </a:rPr>
              <a:t>diwajibkan</a:t>
            </a:r>
            <a:r>
              <a:rPr lang="en-US" sz="2800" dirty="0">
                <a:latin typeface="+mn-lt"/>
              </a:rPr>
              <a:t> </a:t>
            </a:r>
            <a:r>
              <a:rPr lang="en-US" sz="2800" dirty="0" err="1">
                <a:latin typeface="+mn-lt"/>
              </a:rPr>
              <a:t>membuat</a:t>
            </a:r>
            <a:r>
              <a:rPr lang="en-US" sz="2800" dirty="0">
                <a:latin typeface="+mn-lt"/>
              </a:rPr>
              <a:t> </a:t>
            </a:r>
            <a:r>
              <a:rPr lang="en-US" sz="2800" dirty="0" err="1">
                <a:latin typeface="+mn-lt"/>
              </a:rPr>
              <a:t>protipe</a:t>
            </a:r>
            <a:r>
              <a:rPr lang="en-US" sz="2800" dirty="0">
                <a:latin typeface="+mn-lt"/>
              </a:rPr>
              <a:t> </a:t>
            </a:r>
            <a:r>
              <a:rPr lang="en-US" sz="2800" dirty="0" err="1">
                <a:latin typeface="+mn-lt"/>
              </a:rPr>
              <a:t>kapal</a:t>
            </a:r>
            <a:r>
              <a:rPr lang="en-US" sz="2800" dirty="0">
                <a:latin typeface="+mn-lt"/>
              </a:rPr>
              <a:t> </a:t>
            </a:r>
            <a:r>
              <a:rPr lang="en-US" sz="2800" dirty="0" err="1" smtClean="0">
                <a:latin typeface="+mn-lt"/>
              </a:rPr>
              <a:t>lepas</a:t>
            </a:r>
            <a:r>
              <a:rPr lang="en-US" sz="2800" dirty="0" smtClean="0">
                <a:latin typeface="+mn-lt"/>
              </a:rPr>
              <a:t> </a:t>
            </a:r>
            <a:r>
              <a:rPr lang="en-US" sz="2800" dirty="0" err="1" smtClean="0">
                <a:latin typeface="+mn-lt"/>
              </a:rPr>
              <a:t>pantai</a:t>
            </a:r>
            <a:r>
              <a:rPr lang="en-US" sz="2800" dirty="0" smtClean="0">
                <a:latin typeface="+mn-lt"/>
              </a:rPr>
              <a:t> </a:t>
            </a:r>
            <a:r>
              <a:rPr lang="en-US" sz="2800" dirty="0" err="1">
                <a:latin typeface="+mn-lt"/>
              </a:rPr>
              <a:t>dengan</a:t>
            </a:r>
            <a:r>
              <a:rPr lang="en-US" sz="2800" dirty="0">
                <a:latin typeface="+mn-lt"/>
              </a:rPr>
              <a:t> </a:t>
            </a:r>
            <a:r>
              <a:rPr lang="en-US" sz="2800" dirty="0" err="1">
                <a:latin typeface="+mn-lt"/>
              </a:rPr>
              <a:t>jenis</a:t>
            </a:r>
            <a:r>
              <a:rPr lang="en-US" sz="2800" dirty="0">
                <a:latin typeface="+mn-lt"/>
              </a:rPr>
              <a:t> </a:t>
            </a:r>
            <a:r>
              <a:rPr lang="en-US" sz="2800" b="1" i="1" dirty="0">
                <a:latin typeface="+mn-lt"/>
              </a:rPr>
              <a:t>Platform Supply Vessel</a:t>
            </a:r>
            <a:r>
              <a:rPr lang="en-US" sz="2800" b="1" dirty="0">
                <a:latin typeface="+mn-lt"/>
              </a:rPr>
              <a:t> </a:t>
            </a:r>
            <a:r>
              <a:rPr lang="en-US" sz="2800" dirty="0">
                <a:latin typeface="+mn-lt"/>
              </a:rPr>
              <a:t>yang</a:t>
            </a:r>
            <a:r>
              <a:rPr lang="id-ID" sz="2800" dirty="0">
                <a:latin typeface="+mn-lt"/>
              </a:rPr>
              <a:t> dilengkapi</a:t>
            </a:r>
            <a:r>
              <a:rPr lang="en-US" sz="2800" dirty="0">
                <a:latin typeface="+mn-lt"/>
              </a:rPr>
              <a:t> </a:t>
            </a:r>
            <a:r>
              <a:rPr lang="en-US" sz="2800" dirty="0" err="1">
                <a:latin typeface="+mn-lt"/>
              </a:rPr>
              <a:t>dengan</a:t>
            </a:r>
            <a:r>
              <a:rPr lang="en-US" sz="2800" dirty="0">
                <a:latin typeface="+mn-lt"/>
              </a:rPr>
              <a:t> motor </a:t>
            </a:r>
            <a:r>
              <a:rPr lang="en-US" sz="2800" dirty="0" err="1">
                <a:latin typeface="+mn-lt"/>
              </a:rPr>
              <a:t>listrik</a:t>
            </a:r>
            <a:r>
              <a:rPr lang="en-US" sz="2800" dirty="0">
                <a:latin typeface="+mn-lt"/>
              </a:rPr>
              <a:t> </a:t>
            </a:r>
            <a:r>
              <a:rPr lang="en-US" sz="2800" dirty="0" err="1">
                <a:latin typeface="+mn-lt"/>
              </a:rPr>
              <a:t>sebagai</a:t>
            </a:r>
            <a:r>
              <a:rPr lang="en-US" sz="2800" dirty="0">
                <a:latin typeface="+mn-lt"/>
              </a:rPr>
              <a:t> motor </a:t>
            </a:r>
            <a:r>
              <a:rPr lang="en-US" sz="2800" dirty="0" err="1">
                <a:latin typeface="+mn-lt"/>
              </a:rPr>
              <a:t>pengerak</a:t>
            </a:r>
            <a:r>
              <a:rPr lang="en-US" sz="2800" dirty="0">
                <a:latin typeface="+mn-lt"/>
              </a:rPr>
              <a:t> </a:t>
            </a:r>
            <a:r>
              <a:rPr lang="en-US" sz="2800" dirty="0" err="1">
                <a:latin typeface="+mn-lt"/>
              </a:rPr>
              <a:t>dan</a:t>
            </a:r>
            <a:r>
              <a:rPr lang="en-US" sz="2800" dirty="0">
                <a:latin typeface="+mn-lt"/>
              </a:rPr>
              <a:t> remote control </a:t>
            </a:r>
            <a:r>
              <a:rPr lang="en-US" sz="2800" dirty="0" err="1">
                <a:latin typeface="+mn-lt"/>
              </a:rPr>
              <a:t>sebagai</a:t>
            </a:r>
            <a:r>
              <a:rPr lang="en-US" sz="2800" dirty="0">
                <a:latin typeface="+mn-lt"/>
              </a:rPr>
              <a:t> </a:t>
            </a:r>
            <a:r>
              <a:rPr lang="en-US" sz="2800" dirty="0" err="1">
                <a:latin typeface="+mn-lt"/>
              </a:rPr>
              <a:t>pengendali</a:t>
            </a:r>
            <a:r>
              <a:rPr lang="en-US" sz="2800" dirty="0">
                <a:latin typeface="+mn-lt"/>
              </a:rPr>
              <a:t> </a:t>
            </a:r>
            <a:r>
              <a:rPr lang="en-US" sz="2800" dirty="0" err="1">
                <a:latin typeface="+mn-lt"/>
              </a:rPr>
              <a:t>kapal</a:t>
            </a:r>
            <a:r>
              <a:rPr lang="en-US" sz="2800" dirty="0">
                <a:latin typeface="+mn-lt"/>
              </a:rPr>
              <a:t> </a:t>
            </a:r>
            <a:r>
              <a:rPr lang="en-US" sz="2800" dirty="0" err="1">
                <a:latin typeface="+mn-lt"/>
              </a:rPr>
              <a:t>dan</a:t>
            </a:r>
            <a:r>
              <a:rPr lang="en-US" sz="2800" dirty="0">
                <a:latin typeface="+mn-lt"/>
              </a:rPr>
              <a:t> </a:t>
            </a:r>
            <a:r>
              <a:rPr lang="en-US" sz="2800" dirty="0" err="1">
                <a:latin typeface="+mn-lt"/>
              </a:rPr>
              <a:t>menunjukan</a:t>
            </a:r>
            <a:r>
              <a:rPr lang="en-US" sz="2800" dirty="0">
                <a:latin typeface="+mn-lt"/>
              </a:rPr>
              <a:t> </a:t>
            </a:r>
            <a:r>
              <a:rPr lang="en-US" sz="2800" dirty="0" err="1">
                <a:latin typeface="+mn-lt"/>
              </a:rPr>
              <a:t>performanya</a:t>
            </a:r>
            <a:r>
              <a:rPr lang="en-US" sz="2800" dirty="0">
                <a:latin typeface="+mn-lt"/>
              </a:rPr>
              <a:t> </a:t>
            </a:r>
            <a:r>
              <a:rPr lang="en-US" sz="2800" dirty="0" err="1">
                <a:latin typeface="+mn-lt"/>
              </a:rPr>
              <a:t>sesuai</a:t>
            </a:r>
            <a:r>
              <a:rPr lang="en-US" sz="2800" dirty="0">
                <a:latin typeface="+mn-lt"/>
              </a:rPr>
              <a:t> </a:t>
            </a:r>
            <a:r>
              <a:rPr lang="en-US" sz="2800" dirty="0" err="1">
                <a:latin typeface="+mn-lt"/>
              </a:rPr>
              <a:t>latar</a:t>
            </a:r>
            <a:r>
              <a:rPr lang="en-US" sz="2800" dirty="0">
                <a:latin typeface="+mn-lt"/>
              </a:rPr>
              <a:t> </a:t>
            </a:r>
            <a:r>
              <a:rPr lang="en-US" sz="2800" dirty="0" err="1">
                <a:latin typeface="+mn-lt"/>
              </a:rPr>
              <a:t>belakang</a:t>
            </a:r>
            <a:r>
              <a:rPr lang="en-US" sz="2800" dirty="0">
                <a:latin typeface="+mn-lt"/>
              </a:rPr>
              <a:t> </a:t>
            </a:r>
            <a:r>
              <a:rPr lang="en-US" sz="2800" dirty="0" err="1">
                <a:latin typeface="+mn-lt"/>
              </a:rPr>
              <a:t>desain</a:t>
            </a:r>
            <a:r>
              <a:rPr lang="en-US" sz="2800" dirty="0">
                <a:latin typeface="+mn-lt"/>
              </a:rPr>
              <a:t> </a:t>
            </a:r>
            <a:r>
              <a:rPr lang="en-US" sz="2800" dirty="0" err="1">
                <a:latin typeface="+mn-lt"/>
              </a:rPr>
              <a:t>dengan</a:t>
            </a:r>
            <a:r>
              <a:rPr lang="en-US" sz="2800" dirty="0">
                <a:latin typeface="+mn-lt"/>
              </a:rPr>
              <a:t> </a:t>
            </a:r>
            <a:r>
              <a:rPr lang="en-US" sz="2800" dirty="0" err="1">
                <a:latin typeface="+mn-lt"/>
              </a:rPr>
              <a:t>lintasan</a:t>
            </a:r>
            <a:r>
              <a:rPr lang="en-US" sz="2800" dirty="0">
                <a:latin typeface="+mn-lt"/>
              </a:rPr>
              <a:t> </a:t>
            </a:r>
            <a:r>
              <a:rPr lang="en-US" sz="2800" dirty="0" err="1" smtClean="0">
                <a:latin typeface="+mn-lt"/>
              </a:rPr>
              <a:t>dan</a:t>
            </a:r>
            <a:r>
              <a:rPr lang="en-US" sz="2800" dirty="0" smtClean="0">
                <a:latin typeface="+mn-lt"/>
              </a:rPr>
              <a:t> </a:t>
            </a:r>
            <a:r>
              <a:rPr lang="en-US" sz="2800" dirty="0" err="1" smtClean="0">
                <a:latin typeface="+mn-lt"/>
              </a:rPr>
              <a:t>tugas</a:t>
            </a:r>
            <a:r>
              <a:rPr lang="en-US" sz="2800" dirty="0" smtClean="0">
                <a:latin typeface="+mn-lt"/>
              </a:rPr>
              <a:t> yang di </a:t>
            </a:r>
            <a:r>
              <a:rPr lang="en-US" sz="2800" dirty="0" err="1" smtClean="0">
                <a:latin typeface="+mn-lt"/>
              </a:rPr>
              <a:t>tetapkan</a:t>
            </a:r>
            <a:r>
              <a:rPr lang="en-US" sz="2800" dirty="0" smtClean="0">
                <a:latin typeface="+mn-lt"/>
              </a:rPr>
              <a:t>.</a:t>
            </a:r>
            <a:endParaRPr lang="en-ID" sz="2800" dirty="0">
              <a:latin typeface="+mn-lt"/>
            </a:endParaRPr>
          </a:p>
        </p:txBody>
      </p:sp>
      <p:pic>
        <p:nvPicPr>
          <p:cNvPr id="4" name="Content Placeholder 6">
            <a:extLst>
              <a:ext uri="{FF2B5EF4-FFF2-40B4-BE49-F238E27FC236}">
                <a16:creationId xmlns="" xmlns:a16="http://schemas.microsoft.com/office/drawing/2014/main" id="{69EE71A5-9066-28B4-C518-9AA570F1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pic>
        <p:nvPicPr>
          <p:cNvPr id="5" name="Picture 2" descr="https://upload.wikimedia.org/wikipedia/commons/thumb/8/87/Supply_vessel_%22Island_Chieftain%22_in_Sandnessj%C3%B8en.jpg/2560px-Supply_vessel_%22Island_Chieftain%22_in_Sandnessj%C3%B8e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79705" y="3595168"/>
            <a:ext cx="4432587" cy="295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6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CD8DC2-B452-3A55-A3DF-7B87005D6B2A}"/>
              </a:ext>
            </a:extLst>
          </p:cNvPr>
          <p:cNvSpPr>
            <a:spLocks noGrp="1"/>
          </p:cNvSpPr>
          <p:nvPr>
            <p:ph idx="1"/>
          </p:nvPr>
        </p:nvSpPr>
        <p:spPr>
          <a:xfrm>
            <a:off x="321972" y="824248"/>
            <a:ext cx="11629622" cy="5352715"/>
          </a:xfrm>
        </p:spPr>
        <p:txBody>
          <a:bodyPr>
            <a:noAutofit/>
          </a:bodyPr>
          <a:lstStyle/>
          <a:p>
            <a:pPr marL="0" indent="0" algn="just">
              <a:buNone/>
            </a:pPr>
            <a:r>
              <a:rPr lang="en-US" sz="2200" dirty="0" err="1"/>
              <a:t>Adapun</a:t>
            </a:r>
            <a:r>
              <a:rPr lang="en-US" sz="2200" dirty="0"/>
              <a:t> </a:t>
            </a:r>
            <a:r>
              <a:rPr lang="en-US" sz="2200" dirty="0" err="1"/>
              <a:t>kentetuan</a:t>
            </a:r>
            <a:r>
              <a:rPr lang="en-US" sz="2200" dirty="0"/>
              <a:t> </a:t>
            </a:r>
            <a:r>
              <a:rPr lang="en-US" sz="2200" dirty="0" err="1"/>
              <a:t>lomba</a:t>
            </a:r>
            <a:r>
              <a:rPr lang="en-US" sz="2200" dirty="0"/>
              <a:t> </a:t>
            </a:r>
            <a:r>
              <a:rPr lang="en-US" sz="2200" dirty="0" err="1"/>
              <a:t>sebagai</a:t>
            </a:r>
            <a:r>
              <a:rPr lang="en-US" sz="2200" dirty="0"/>
              <a:t> </a:t>
            </a:r>
            <a:r>
              <a:rPr lang="en-US" sz="2200" dirty="0" err="1"/>
              <a:t>berikut</a:t>
            </a:r>
            <a:r>
              <a:rPr lang="en-US" sz="2200" dirty="0"/>
              <a:t>:</a:t>
            </a:r>
          </a:p>
          <a:p>
            <a:pPr lvl="0" algn="just"/>
            <a:r>
              <a:rPr lang="en-US" sz="2200" b="1" dirty="0" err="1"/>
              <a:t>Karya</a:t>
            </a:r>
            <a:r>
              <a:rPr lang="en-US" sz="2200" b="1" dirty="0"/>
              <a:t> </a:t>
            </a:r>
            <a:r>
              <a:rPr lang="en-US" sz="2200" b="1" dirty="0" err="1"/>
              <a:t>harus</a:t>
            </a:r>
            <a:r>
              <a:rPr lang="en-US" sz="2200" b="1" dirty="0"/>
              <a:t> </a:t>
            </a:r>
            <a:r>
              <a:rPr lang="en-US" sz="2200" b="1" dirty="0" err="1"/>
              <a:t>orisinil</a:t>
            </a:r>
            <a:r>
              <a:rPr lang="en-US" sz="2200" b="1" dirty="0"/>
              <a:t> </a:t>
            </a:r>
            <a:r>
              <a:rPr lang="en-US" sz="2200" b="1" dirty="0" err="1"/>
              <a:t>bukan</a:t>
            </a:r>
            <a:r>
              <a:rPr lang="en-US" sz="2200" b="1" dirty="0"/>
              <a:t> </a:t>
            </a:r>
            <a:r>
              <a:rPr lang="en-US" sz="2200" b="1" dirty="0" err="1"/>
              <a:t>plagiat</a:t>
            </a:r>
            <a:r>
              <a:rPr lang="en-US" sz="2200" b="1" dirty="0"/>
              <a:t> </a:t>
            </a:r>
            <a:r>
              <a:rPr lang="en-US" sz="2200" b="1" dirty="0" err="1"/>
              <a:t>dari</a:t>
            </a:r>
            <a:r>
              <a:rPr lang="en-US" sz="2200" b="1" dirty="0"/>
              <a:t> </a:t>
            </a:r>
            <a:r>
              <a:rPr lang="en-US" sz="2200" b="1" dirty="0" err="1"/>
              <a:t>hasil</a:t>
            </a:r>
            <a:r>
              <a:rPr lang="en-US" sz="2200" b="1" dirty="0"/>
              <a:t> </a:t>
            </a:r>
            <a:r>
              <a:rPr lang="en-US" sz="2200" b="1" dirty="0" err="1"/>
              <a:t>pekerjaan</a:t>
            </a:r>
            <a:r>
              <a:rPr lang="en-US" sz="2200" b="1" dirty="0"/>
              <a:t> orang lain</a:t>
            </a:r>
          </a:p>
          <a:p>
            <a:pPr lvl="0" algn="just"/>
            <a:r>
              <a:rPr lang="en-US" sz="2200" b="1" dirty="0" err="1"/>
              <a:t>Latar</a:t>
            </a:r>
            <a:r>
              <a:rPr lang="en-US" sz="2200" b="1" dirty="0"/>
              <a:t> </a:t>
            </a:r>
            <a:r>
              <a:rPr lang="en-US" sz="2200" b="1" dirty="0" err="1"/>
              <a:t>belakang</a:t>
            </a:r>
            <a:r>
              <a:rPr lang="en-US" sz="2200" b="1" dirty="0"/>
              <a:t> </a:t>
            </a:r>
            <a:r>
              <a:rPr lang="en-US" sz="2200" b="1" dirty="0" err="1"/>
              <a:t>kapal</a:t>
            </a:r>
            <a:r>
              <a:rPr lang="en-US" sz="2200" b="1" dirty="0"/>
              <a:t> </a:t>
            </a:r>
            <a:r>
              <a:rPr lang="en-US" sz="2200" b="1" dirty="0" err="1"/>
              <a:t>pendukung</a:t>
            </a:r>
            <a:r>
              <a:rPr lang="en-US" sz="2200" b="1" dirty="0"/>
              <a:t> </a:t>
            </a:r>
            <a:r>
              <a:rPr lang="en-US" sz="2200" b="1" dirty="0" err="1"/>
              <a:t>operasi</a:t>
            </a:r>
            <a:r>
              <a:rPr lang="en-US" sz="2200" b="1" dirty="0"/>
              <a:t> Platform Supply Vessel (PSV)</a:t>
            </a:r>
          </a:p>
          <a:p>
            <a:pPr marL="0" lvl="0" indent="0" algn="just">
              <a:buNone/>
            </a:pPr>
            <a:r>
              <a:rPr lang="en-US" sz="2200" dirty="0" err="1"/>
              <a:t>Misi</a:t>
            </a:r>
            <a:r>
              <a:rPr lang="en-US" sz="2200" dirty="0"/>
              <a:t>	: </a:t>
            </a:r>
          </a:p>
          <a:p>
            <a:pPr lvl="0" algn="just"/>
            <a:r>
              <a:rPr lang="en-US" sz="2200" dirty="0" err="1"/>
              <a:t>Kapal</a:t>
            </a:r>
            <a:r>
              <a:rPr lang="en-US" sz="2200" dirty="0"/>
              <a:t> PSV ERC </a:t>
            </a:r>
            <a:r>
              <a:rPr lang="en-US" sz="2200" dirty="0" err="1"/>
              <a:t>dapat</a:t>
            </a:r>
            <a:r>
              <a:rPr lang="en-US" sz="2200" dirty="0"/>
              <a:t> </a:t>
            </a:r>
            <a:r>
              <a:rPr lang="en-US" sz="2200" dirty="0" err="1"/>
              <a:t>melakukan</a:t>
            </a:r>
            <a:r>
              <a:rPr lang="en-US" sz="2200" dirty="0"/>
              <a:t> </a:t>
            </a:r>
            <a:r>
              <a:rPr lang="en-US" sz="2200" dirty="0" err="1"/>
              <a:t>misi</a:t>
            </a:r>
            <a:r>
              <a:rPr lang="en-US" sz="2200" dirty="0"/>
              <a:t> </a:t>
            </a:r>
            <a:r>
              <a:rPr lang="en-US" sz="2200" dirty="0" err="1"/>
              <a:t>mengikuti</a:t>
            </a:r>
            <a:r>
              <a:rPr lang="en-US" sz="2200" dirty="0"/>
              <a:t> </a:t>
            </a:r>
            <a:r>
              <a:rPr lang="en-US" sz="2200" dirty="0" err="1"/>
              <a:t>rute</a:t>
            </a:r>
            <a:r>
              <a:rPr lang="en-US" sz="2200" dirty="0"/>
              <a:t>  </a:t>
            </a:r>
            <a:r>
              <a:rPr lang="en-US" sz="2200" dirty="0" err="1"/>
              <a:t>dan</a:t>
            </a:r>
            <a:r>
              <a:rPr lang="en-US" sz="2200" dirty="0"/>
              <a:t> </a:t>
            </a:r>
            <a:r>
              <a:rPr lang="en-US" sz="2200" dirty="0" err="1"/>
              <a:t>membawa</a:t>
            </a:r>
            <a:r>
              <a:rPr lang="en-US" sz="2200" dirty="0"/>
              <a:t> </a:t>
            </a:r>
            <a:r>
              <a:rPr lang="en-US" sz="2200" dirty="0" err="1"/>
              <a:t>beban</a:t>
            </a:r>
            <a:r>
              <a:rPr lang="en-US" sz="2200" dirty="0"/>
              <a:t> yang </a:t>
            </a:r>
            <a:r>
              <a:rPr lang="en-US" sz="2200" dirty="0" err="1"/>
              <a:t>telah</a:t>
            </a:r>
            <a:r>
              <a:rPr lang="en-US" sz="2200" dirty="0"/>
              <a:t> </a:t>
            </a:r>
            <a:r>
              <a:rPr lang="en-US" sz="2200" dirty="0" err="1"/>
              <a:t>diatur</a:t>
            </a:r>
            <a:r>
              <a:rPr lang="en-US" sz="2200" dirty="0"/>
              <a:t>.</a:t>
            </a:r>
          </a:p>
          <a:p>
            <a:pPr lvl="0" algn="just"/>
            <a:r>
              <a:rPr lang="en-US" sz="2200" dirty="0" err="1"/>
              <a:t>Kapal</a:t>
            </a:r>
            <a:r>
              <a:rPr lang="en-US" sz="2200" dirty="0"/>
              <a:t> </a:t>
            </a:r>
            <a:r>
              <a:rPr lang="en-US" sz="2200" dirty="0" err="1"/>
              <a:t>dapat</a:t>
            </a:r>
            <a:r>
              <a:rPr lang="en-US" sz="2200" dirty="0"/>
              <a:t> </a:t>
            </a:r>
            <a:r>
              <a:rPr lang="en-US" sz="2200" dirty="0" err="1"/>
              <a:t>melewati</a:t>
            </a:r>
            <a:r>
              <a:rPr lang="en-US" sz="2200" dirty="0"/>
              <a:t> </a:t>
            </a:r>
            <a:r>
              <a:rPr lang="en-US" sz="2200" dirty="0" err="1"/>
              <a:t>rintangan</a:t>
            </a:r>
            <a:r>
              <a:rPr lang="en-US" sz="2200" dirty="0"/>
              <a:t>  </a:t>
            </a:r>
            <a:r>
              <a:rPr lang="en-US" sz="2200" dirty="0" smtClean="0"/>
              <a:t>(</a:t>
            </a:r>
            <a:r>
              <a:rPr lang="en-US" sz="2200" i="1" dirty="0" smtClean="0"/>
              <a:t>KL</a:t>
            </a:r>
            <a:r>
              <a:rPr lang="en-US" sz="2200" i="1" dirty="0" smtClean="0"/>
              <a:t>1</a:t>
            </a:r>
            <a:r>
              <a:rPr lang="en-US" sz="2200" i="1" dirty="0"/>
              <a:t>, </a:t>
            </a:r>
            <a:r>
              <a:rPr lang="en-US" sz="2200" i="1" dirty="0" smtClean="0"/>
              <a:t>KL</a:t>
            </a:r>
            <a:r>
              <a:rPr lang="en-US" sz="2200" i="1" dirty="0" smtClean="0"/>
              <a:t>2</a:t>
            </a:r>
            <a:r>
              <a:rPr lang="en-US" sz="2200" i="1" dirty="0"/>
              <a:t>, </a:t>
            </a:r>
            <a:r>
              <a:rPr lang="en-US" sz="2200" i="1" dirty="0" smtClean="0"/>
              <a:t>KL</a:t>
            </a:r>
            <a:r>
              <a:rPr lang="en-US" sz="2200" i="1" dirty="0" smtClean="0"/>
              <a:t>3</a:t>
            </a:r>
            <a:r>
              <a:rPr lang="en-US" sz="2200" i="1" dirty="0"/>
              <a:t>, </a:t>
            </a:r>
            <a:r>
              <a:rPr lang="en-US" sz="2200" i="1" dirty="0" smtClean="0"/>
              <a:t>KL</a:t>
            </a:r>
            <a:r>
              <a:rPr lang="en-US" sz="2200" i="1" dirty="0" smtClean="0"/>
              <a:t>4</a:t>
            </a:r>
            <a:r>
              <a:rPr lang="en-US" sz="2200" dirty="0"/>
              <a:t>) </a:t>
            </a:r>
            <a:r>
              <a:rPr lang="en-US" sz="2200" dirty="0" err="1"/>
              <a:t>untuk</a:t>
            </a:r>
            <a:r>
              <a:rPr lang="en-US" sz="2200" dirty="0"/>
              <a:t> </a:t>
            </a:r>
            <a:r>
              <a:rPr lang="en-US" sz="2200" dirty="0" err="1"/>
              <a:t>mendapatkan</a:t>
            </a:r>
            <a:r>
              <a:rPr lang="en-US" sz="2200" dirty="0"/>
              <a:t> point </a:t>
            </a:r>
            <a:r>
              <a:rPr lang="en-US" sz="2200" dirty="0" err="1"/>
              <a:t>masing-masing</a:t>
            </a:r>
            <a:r>
              <a:rPr lang="en-US" sz="2200" dirty="0"/>
              <a:t> 1.</a:t>
            </a:r>
          </a:p>
          <a:p>
            <a:pPr lvl="0" algn="just"/>
            <a:r>
              <a:rPr lang="en-US" sz="2200" dirty="0" err="1"/>
              <a:t>Kapal</a:t>
            </a:r>
            <a:r>
              <a:rPr lang="en-US" sz="2200" dirty="0"/>
              <a:t> PSV ERC </a:t>
            </a:r>
            <a:r>
              <a:rPr lang="en-US" sz="2200" dirty="0" err="1"/>
              <a:t>harus</a:t>
            </a:r>
            <a:r>
              <a:rPr lang="en-US" sz="2200" dirty="0"/>
              <a:t> </a:t>
            </a:r>
            <a:r>
              <a:rPr lang="en-US" sz="2200" dirty="0" err="1"/>
              <a:t>meyelesaikan</a:t>
            </a:r>
            <a:r>
              <a:rPr lang="en-US" sz="2200" dirty="0"/>
              <a:t> </a:t>
            </a:r>
            <a:r>
              <a:rPr lang="en-US" sz="2200" dirty="0" err="1"/>
              <a:t>semua</a:t>
            </a:r>
            <a:r>
              <a:rPr lang="en-US" sz="2200" dirty="0"/>
              <a:t> </a:t>
            </a:r>
            <a:r>
              <a:rPr lang="en-US" sz="2200" dirty="0" err="1"/>
              <a:t>rintangan</a:t>
            </a:r>
            <a:r>
              <a:rPr lang="en-US" sz="2200" dirty="0"/>
              <a:t> </a:t>
            </a:r>
            <a:r>
              <a:rPr lang="en-US" sz="2200" dirty="0" err="1"/>
              <a:t>dalam</a:t>
            </a:r>
            <a:r>
              <a:rPr lang="en-US" sz="2200" dirty="0"/>
              <a:t> 2 </a:t>
            </a:r>
            <a:r>
              <a:rPr lang="en-US" sz="2200" dirty="0" err="1"/>
              <a:t>kondisi</a:t>
            </a:r>
            <a:r>
              <a:rPr lang="en-US" sz="2200" dirty="0"/>
              <a:t>, </a:t>
            </a:r>
            <a:r>
              <a:rPr lang="en-US" sz="2200" dirty="0" err="1"/>
              <a:t>berbeban</a:t>
            </a:r>
            <a:r>
              <a:rPr lang="en-US" sz="2200" dirty="0"/>
              <a:t> </a:t>
            </a:r>
            <a:r>
              <a:rPr lang="en-US" sz="2200" dirty="0" err="1"/>
              <a:t>dan</a:t>
            </a:r>
            <a:r>
              <a:rPr lang="en-US" sz="2200" dirty="0"/>
              <a:t> </a:t>
            </a:r>
            <a:r>
              <a:rPr lang="en-US" sz="2200" dirty="0" err="1"/>
              <a:t>tanpa</a:t>
            </a:r>
            <a:r>
              <a:rPr lang="en-US" sz="2200" dirty="0"/>
              <a:t> </a:t>
            </a:r>
            <a:r>
              <a:rPr lang="en-US" sz="2200" dirty="0" err="1"/>
              <a:t>beban</a:t>
            </a:r>
            <a:r>
              <a:rPr lang="en-US" sz="2200" dirty="0"/>
              <a:t>.</a:t>
            </a:r>
          </a:p>
          <a:p>
            <a:pPr lvl="0" algn="just"/>
            <a:r>
              <a:rPr lang="en-US" sz="2200" dirty="0" err="1"/>
              <a:t>Mengangkut</a:t>
            </a:r>
            <a:r>
              <a:rPr lang="en-US" sz="2200" dirty="0"/>
              <a:t> </a:t>
            </a:r>
            <a:r>
              <a:rPr lang="en-US" sz="2200" dirty="0" err="1"/>
              <a:t>beban</a:t>
            </a:r>
            <a:r>
              <a:rPr lang="en-US" sz="2200" dirty="0"/>
              <a:t> ( </a:t>
            </a:r>
            <a:r>
              <a:rPr lang="en-US" sz="2200" dirty="0" err="1"/>
              <a:t>dalam</a:t>
            </a:r>
            <a:r>
              <a:rPr lang="en-US" sz="2200" dirty="0"/>
              <a:t> </a:t>
            </a:r>
            <a:r>
              <a:rPr lang="en-US" sz="2200" dirty="0" err="1"/>
              <a:t>hal</a:t>
            </a:r>
            <a:r>
              <a:rPr lang="en-US" sz="2200" dirty="0"/>
              <a:t> </a:t>
            </a:r>
            <a:r>
              <a:rPr lang="en-US" sz="2200" dirty="0" err="1"/>
              <a:t>ini</a:t>
            </a:r>
            <a:r>
              <a:rPr lang="en-US" sz="2200" dirty="0"/>
              <a:t> </a:t>
            </a:r>
            <a:r>
              <a:rPr lang="en-US" sz="2200" dirty="0" err="1"/>
              <a:t>kapal</a:t>
            </a:r>
            <a:r>
              <a:rPr lang="en-US" sz="2200" dirty="0"/>
              <a:t> </a:t>
            </a:r>
            <a:r>
              <a:rPr lang="en-US" sz="2200" dirty="0" err="1"/>
              <a:t>akan</a:t>
            </a:r>
            <a:r>
              <a:rPr lang="en-US" sz="2200" dirty="0"/>
              <a:t> </a:t>
            </a:r>
            <a:r>
              <a:rPr lang="en-US" sz="2200" dirty="0" err="1"/>
              <a:t>diberikan</a:t>
            </a:r>
            <a:r>
              <a:rPr lang="en-US" sz="2200" dirty="0"/>
              <a:t> </a:t>
            </a:r>
            <a:r>
              <a:rPr lang="en-US" sz="2200" b="1" dirty="0" err="1" smtClean="0"/>
              <a:t>pemberat</a:t>
            </a:r>
            <a:r>
              <a:rPr lang="en-US" sz="2200" b="1" dirty="0" smtClean="0"/>
              <a:t> plat </a:t>
            </a:r>
            <a:r>
              <a:rPr lang="en-US" sz="2200" b="1" dirty="0" err="1" smtClean="0"/>
              <a:t>besi</a:t>
            </a:r>
            <a:r>
              <a:rPr lang="en-US" sz="2200" b="1" dirty="0" smtClean="0"/>
              <a:t> minimal </a:t>
            </a:r>
            <a:r>
              <a:rPr lang="en-US" sz="2200" b="1" dirty="0" err="1" smtClean="0"/>
              <a:t>sebesar</a:t>
            </a:r>
            <a:r>
              <a:rPr lang="en-US" sz="2200" b="1" dirty="0" smtClean="0"/>
              <a:t> </a:t>
            </a:r>
            <a:r>
              <a:rPr lang="en-US" sz="2200" b="1" dirty="0"/>
              <a:t>2 Kg </a:t>
            </a:r>
            <a:r>
              <a:rPr lang="en-US" sz="2200" dirty="0"/>
              <a:t>), </a:t>
            </a:r>
            <a:r>
              <a:rPr lang="en-US" sz="2200" b="1" dirty="0" err="1"/>
              <a:t>Kapal</a:t>
            </a:r>
            <a:r>
              <a:rPr lang="en-US" sz="2200" b="1" dirty="0"/>
              <a:t> PSV </a:t>
            </a:r>
            <a:r>
              <a:rPr lang="en-US" sz="2200" b="1" dirty="0" err="1"/>
              <a:t>digunakan</a:t>
            </a:r>
            <a:r>
              <a:rPr lang="en-US" sz="2200" b="1" dirty="0"/>
              <a:t> </a:t>
            </a:r>
            <a:r>
              <a:rPr lang="en-US" sz="2200" b="1" dirty="0" err="1"/>
              <a:t>untuk</a:t>
            </a:r>
            <a:r>
              <a:rPr lang="en-US" sz="2200" b="1" dirty="0"/>
              <a:t> </a:t>
            </a:r>
            <a:r>
              <a:rPr lang="en-US" sz="2200" b="1" dirty="0" err="1"/>
              <a:t>mengantarkan</a:t>
            </a:r>
            <a:r>
              <a:rPr lang="en-US" sz="2200" b="1" dirty="0"/>
              <a:t> </a:t>
            </a:r>
            <a:r>
              <a:rPr lang="en-US" sz="2200" b="1" dirty="0" err="1"/>
              <a:t>kebutuhan</a:t>
            </a:r>
            <a:r>
              <a:rPr lang="en-US" sz="2200" b="1" dirty="0"/>
              <a:t> </a:t>
            </a:r>
            <a:r>
              <a:rPr lang="en-US" sz="2200" b="1" dirty="0" err="1"/>
              <a:t>akomodasi</a:t>
            </a:r>
            <a:r>
              <a:rPr lang="en-US" sz="2200" b="1" dirty="0"/>
              <a:t> </a:t>
            </a:r>
            <a:r>
              <a:rPr lang="en-US" sz="2200" b="1" dirty="0" err="1"/>
              <a:t>menuju</a:t>
            </a:r>
            <a:r>
              <a:rPr lang="en-US" sz="2200" b="1" dirty="0"/>
              <a:t> platform</a:t>
            </a:r>
            <a:r>
              <a:rPr lang="en-US" sz="2200" b="1" dirty="0" smtClean="0"/>
              <a:t>.</a:t>
            </a:r>
          </a:p>
          <a:p>
            <a:pPr lvl="0"/>
            <a:r>
              <a:rPr lang="en-US" sz="2200" dirty="0" err="1"/>
              <a:t>Rute</a:t>
            </a:r>
            <a:r>
              <a:rPr lang="en-US" sz="2200" dirty="0"/>
              <a:t> </a:t>
            </a:r>
            <a:r>
              <a:rPr lang="en-US" sz="2200" dirty="0" err="1"/>
              <a:t>pelayaran</a:t>
            </a:r>
            <a:r>
              <a:rPr lang="en-US" sz="2200" dirty="0"/>
              <a:t>	: </a:t>
            </a:r>
            <a:r>
              <a:rPr lang="en-US" sz="2200" dirty="0" err="1"/>
              <a:t>Seluruh</a:t>
            </a:r>
            <a:r>
              <a:rPr lang="en-US" sz="2200" dirty="0"/>
              <a:t> </a:t>
            </a:r>
            <a:r>
              <a:rPr lang="en-US" sz="2200" dirty="0" err="1"/>
              <a:t>perairan</a:t>
            </a:r>
            <a:r>
              <a:rPr lang="en-US" sz="2200" dirty="0"/>
              <a:t> Indonesia.</a:t>
            </a:r>
          </a:p>
          <a:p>
            <a:pPr lvl="0"/>
            <a:r>
              <a:rPr lang="en-US" sz="2200" i="1" dirty="0" err="1"/>
              <a:t>Lambung</a:t>
            </a:r>
            <a:r>
              <a:rPr lang="en-US" sz="2200" i="1" dirty="0"/>
              <a:t> </a:t>
            </a:r>
            <a:r>
              <a:rPr lang="en-US" sz="2200" i="1" dirty="0" err="1"/>
              <a:t>kapal</a:t>
            </a:r>
            <a:r>
              <a:rPr lang="en-US" sz="2200" i="1" dirty="0"/>
              <a:t>	: </a:t>
            </a:r>
            <a:r>
              <a:rPr lang="en-US" sz="2200" dirty="0" err="1"/>
              <a:t>Monohull</a:t>
            </a:r>
            <a:endParaRPr lang="en-US" sz="2200" dirty="0"/>
          </a:p>
          <a:p>
            <a:pPr lvl="0"/>
            <a:r>
              <a:rPr lang="en-US" sz="2200" dirty="0" err="1"/>
              <a:t>Konsep</a:t>
            </a:r>
            <a:r>
              <a:rPr lang="en-US" sz="2200" dirty="0"/>
              <a:t> </a:t>
            </a:r>
            <a:r>
              <a:rPr lang="en-US" sz="2200" dirty="0" err="1"/>
              <a:t>Desain</a:t>
            </a:r>
            <a:r>
              <a:rPr lang="en-US" sz="2200" i="1" dirty="0"/>
              <a:t>	: </a:t>
            </a:r>
            <a:r>
              <a:rPr lang="en-US" sz="2200" i="1" dirty="0" err="1"/>
              <a:t>Memenuhi</a:t>
            </a:r>
            <a:r>
              <a:rPr lang="en-US" sz="2200" i="1" dirty="0"/>
              <a:t> </a:t>
            </a:r>
            <a:r>
              <a:rPr lang="en-US" sz="2200" i="1" dirty="0" err="1"/>
              <a:t>kebutuhan</a:t>
            </a:r>
            <a:r>
              <a:rPr lang="en-US" sz="2200" i="1" dirty="0"/>
              <a:t> layout </a:t>
            </a:r>
            <a:r>
              <a:rPr lang="en-US" sz="2200" i="1" dirty="0" err="1"/>
              <a:t>ruangan</a:t>
            </a:r>
            <a:r>
              <a:rPr lang="en-US" sz="2200" i="1" dirty="0"/>
              <a:t>, </a:t>
            </a:r>
            <a:r>
              <a:rPr lang="en-US" sz="2200" i="1" dirty="0" err="1"/>
              <a:t>aspek</a:t>
            </a:r>
            <a:r>
              <a:rPr lang="en-US" sz="2200" i="1" dirty="0"/>
              <a:t> </a:t>
            </a:r>
            <a:r>
              <a:rPr lang="en-US" sz="2200" i="1" dirty="0" err="1"/>
              <a:t>teknis</a:t>
            </a:r>
            <a:r>
              <a:rPr lang="en-US" sz="2200" i="1" dirty="0"/>
              <a:t>, </a:t>
            </a:r>
            <a:r>
              <a:rPr lang="en-US" sz="2200" i="1" dirty="0" err="1"/>
              <a:t>regulasi</a:t>
            </a:r>
            <a:r>
              <a:rPr lang="en-US" sz="2200" i="1" dirty="0"/>
              <a:t> </a:t>
            </a:r>
            <a:r>
              <a:rPr lang="en-US" sz="2200" i="1" dirty="0" err="1"/>
              <a:t>dan</a:t>
            </a:r>
            <a:r>
              <a:rPr lang="en-US" sz="2200" i="1" dirty="0"/>
              <a:t> </a:t>
            </a:r>
            <a:r>
              <a:rPr lang="en-US" sz="2200" i="1" dirty="0" err="1"/>
              <a:t>inovasi</a:t>
            </a:r>
            <a:endParaRPr lang="en-US" sz="2200" dirty="0"/>
          </a:p>
          <a:p>
            <a:pPr marL="0" lvl="0" indent="0" algn="just">
              <a:buNone/>
            </a:pPr>
            <a:endParaRPr lang="en-US" sz="2200" dirty="0"/>
          </a:p>
        </p:txBody>
      </p:sp>
      <p:pic>
        <p:nvPicPr>
          <p:cNvPr id="4" name="Content Placeholder 6">
            <a:extLst>
              <a:ext uri="{FF2B5EF4-FFF2-40B4-BE49-F238E27FC236}">
                <a16:creationId xmlns="" xmlns:a16="http://schemas.microsoft.com/office/drawing/2014/main" id="{69EE71A5-9066-28B4-C518-9AA570F1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2982689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00CF96-D237-62F3-37B1-DA359FC11B77}"/>
              </a:ext>
            </a:extLst>
          </p:cNvPr>
          <p:cNvSpPr>
            <a:spLocks noGrp="1"/>
          </p:cNvSpPr>
          <p:nvPr>
            <p:ph type="title"/>
          </p:nvPr>
        </p:nvSpPr>
        <p:spPr>
          <a:xfrm>
            <a:off x="838200" y="643944"/>
            <a:ext cx="10515600" cy="1046744"/>
          </a:xfrm>
        </p:spPr>
        <p:txBody>
          <a:bodyPr/>
          <a:lstStyle/>
          <a:p>
            <a:pPr algn="ctr"/>
            <a:r>
              <a:rPr lang="en-ID" dirty="0" smtClean="0"/>
              <a:t>GAMBAR LINTASAN</a:t>
            </a:r>
            <a:endParaRPr lang="en-ID" dirty="0"/>
          </a:p>
        </p:txBody>
      </p:sp>
      <p:pic>
        <p:nvPicPr>
          <p:cNvPr id="5" name="Content Placeholder 4"/>
          <p:cNvPicPr>
            <a:picLocks noGrp="1" noChangeAspect="1"/>
          </p:cNvPicPr>
          <p:nvPr>
            <p:ph idx="1"/>
          </p:nvPr>
        </p:nvPicPr>
        <p:blipFill rotWithShape="1">
          <a:blip r:embed="rId2"/>
          <a:srcRect l="48864" t="11024" r="25927" b="5215"/>
          <a:stretch/>
        </p:blipFill>
        <p:spPr>
          <a:xfrm rot="16200000">
            <a:off x="3719233" y="-521715"/>
            <a:ext cx="4800264" cy="8967492"/>
          </a:xfrm>
          <a:prstGeom prst="rect">
            <a:avLst/>
          </a:prstGeom>
        </p:spPr>
      </p:pic>
      <p:pic>
        <p:nvPicPr>
          <p:cNvPr id="4" name="Content Placeholder 6">
            <a:extLst>
              <a:ext uri="{FF2B5EF4-FFF2-40B4-BE49-F238E27FC236}">
                <a16:creationId xmlns="" xmlns:a16="http://schemas.microsoft.com/office/drawing/2014/main" id="{69EE71A5-9066-28B4-C518-9AA570F16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410434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CD8DC2-B452-3A55-A3DF-7B87005D6B2A}"/>
              </a:ext>
            </a:extLst>
          </p:cNvPr>
          <p:cNvSpPr>
            <a:spLocks noGrp="1"/>
          </p:cNvSpPr>
          <p:nvPr>
            <p:ph idx="1"/>
          </p:nvPr>
        </p:nvSpPr>
        <p:spPr>
          <a:xfrm>
            <a:off x="300506" y="917408"/>
            <a:ext cx="11590985" cy="4351338"/>
          </a:xfrm>
        </p:spPr>
        <p:txBody>
          <a:bodyPr>
            <a:noAutofit/>
          </a:bodyPr>
          <a:lstStyle/>
          <a:p>
            <a:pPr marL="0" indent="0" algn="just">
              <a:buNone/>
            </a:pPr>
            <a:r>
              <a:rPr lang="en-US" b="1" dirty="0" err="1"/>
              <a:t>Pembuatan</a:t>
            </a:r>
            <a:r>
              <a:rPr lang="en-US" b="1" dirty="0"/>
              <a:t> </a:t>
            </a:r>
            <a:r>
              <a:rPr lang="en-US" b="1" dirty="0" err="1"/>
              <a:t>badan</a:t>
            </a:r>
            <a:r>
              <a:rPr lang="en-US" b="1" dirty="0"/>
              <a:t> </a:t>
            </a:r>
            <a:r>
              <a:rPr lang="en-US" b="1" dirty="0" err="1"/>
              <a:t>dan</a:t>
            </a:r>
            <a:r>
              <a:rPr lang="en-US" b="1" dirty="0"/>
              <a:t> </a:t>
            </a:r>
            <a:r>
              <a:rPr lang="en-US" b="1" dirty="0" err="1"/>
              <a:t>perlengkapan</a:t>
            </a:r>
            <a:r>
              <a:rPr lang="en-US" b="1" dirty="0"/>
              <a:t> </a:t>
            </a:r>
            <a:r>
              <a:rPr lang="en-US" b="1" dirty="0" err="1"/>
              <a:t>peralatan</a:t>
            </a:r>
            <a:r>
              <a:rPr lang="en-US" b="1" dirty="0"/>
              <a:t> model </a:t>
            </a:r>
            <a:r>
              <a:rPr lang="en-US" b="1" dirty="0" err="1"/>
              <a:t>kapal</a:t>
            </a:r>
            <a:r>
              <a:rPr lang="en-US" b="1" dirty="0"/>
              <a:t> ERC </a:t>
            </a:r>
            <a:r>
              <a:rPr lang="en-US" b="1" dirty="0" err="1"/>
              <a:t>mengikuti</a:t>
            </a:r>
            <a:r>
              <a:rPr lang="en-US" b="1" dirty="0"/>
              <a:t> </a:t>
            </a:r>
            <a:r>
              <a:rPr lang="en-US" b="1" dirty="0" err="1"/>
              <a:t>ketentuan</a:t>
            </a:r>
            <a:r>
              <a:rPr lang="en-US" b="1" dirty="0"/>
              <a:t> </a:t>
            </a:r>
            <a:r>
              <a:rPr lang="en-US" b="1" dirty="0" err="1"/>
              <a:t>sebagai</a:t>
            </a:r>
            <a:r>
              <a:rPr lang="en-US" b="1" dirty="0"/>
              <a:t> </a:t>
            </a:r>
            <a:r>
              <a:rPr lang="en-US" b="1" dirty="0" err="1"/>
              <a:t>berikut</a:t>
            </a:r>
            <a:r>
              <a:rPr lang="en-US" b="1" dirty="0" smtClean="0"/>
              <a:t>:</a:t>
            </a:r>
          </a:p>
          <a:p>
            <a:pPr lvl="0" algn="just"/>
            <a:r>
              <a:rPr lang="id-ID" dirty="0" smtClean="0"/>
              <a:t>Secara </a:t>
            </a:r>
            <a:r>
              <a:rPr lang="id-ID" dirty="0"/>
              <a:t>garis besar kapal PSV terdiri dari lambung, bangunan atas, sistem propulsi (baterai, PCB, motor listrik, dan mesin kemudi), dan </a:t>
            </a:r>
            <a:r>
              <a:rPr lang="id-ID" i="1" dirty="0"/>
              <a:t>remote control</a:t>
            </a:r>
            <a:r>
              <a:rPr lang="id-ID" dirty="0"/>
              <a:t> dengan frekuensi </a:t>
            </a:r>
            <a:r>
              <a:rPr lang="en-US" dirty="0"/>
              <a:t>2.4</a:t>
            </a:r>
            <a:r>
              <a:rPr lang="id-ID" dirty="0"/>
              <a:t> GHz</a:t>
            </a:r>
            <a:r>
              <a:rPr lang="en-US" dirty="0"/>
              <a:t> multi-channel</a:t>
            </a:r>
            <a:r>
              <a:rPr lang="id-ID" dirty="0"/>
              <a:t>.</a:t>
            </a:r>
            <a:endParaRPr lang="en-US" dirty="0"/>
          </a:p>
          <a:p>
            <a:pPr lvl="0" algn="just"/>
            <a:r>
              <a:rPr lang="id-ID" dirty="0"/>
              <a:t>Lambung </a:t>
            </a:r>
            <a:r>
              <a:rPr lang="en-US" dirty="0" err="1"/>
              <a:t>monohull</a:t>
            </a:r>
            <a:r>
              <a:rPr lang="en-US" dirty="0"/>
              <a:t>  </a:t>
            </a:r>
            <a:r>
              <a:rPr lang="id-ID" dirty="0"/>
              <a:t>yang digunakan sesuai dengan usulan rancangan kapal peserta.</a:t>
            </a:r>
            <a:endParaRPr lang="en-US" dirty="0"/>
          </a:p>
          <a:p>
            <a:pPr lvl="0" algn="just"/>
            <a:r>
              <a:rPr lang="id-ID" dirty="0"/>
              <a:t>Setiap tim diwajibkan untuk membuat desain dan prototipe kapal </a:t>
            </a:r>
            <a:r>
              <a:rPr lang="en-US" dirty="0"/>
              <a:t>yang </a:t>
            </a:r>
            <a:r>
              <a:rPr lang="en-US" dirty="0" err="1"/>
              <a:t>dikerjakan</a:t>
            </a:r>
            <a:r>
              <a:rPr lang="en-US" dirty="0"/>
              <a:t> </a:t>
            </a:r>
            <a:r>
              <a:rPr lang="en-US" dirty="0" err="1"/>
              <a:t>oleh</a:t>
            </a:r>
            <a:r>
              <a:rPr lang="en-US" dirty="0"/>
              <a:t> </a:t>
            </a:r>
            <a:r>
              <a:rPr lang="en-US" dirty="0" err="1"/>
              <a:t>tim</a:t>
            </a:r>
            <a:r>
              <a:rPr lang="en-US" dirty="0"/>
              <a:t>, </a:t>
            </a:r>
            <a:r>
              <a:rPr lang="en-US" dirty="0" err="1"/>
              <a:t>dan</a:t>
            </a:r>
            <a:r>
              <a:rPr lang="en-US" dirty="0"/>
              <a:t> </a:t>
            </a:r>
            <a:r>
              <a:rPr lang="en-US" dirty="0" err="1"/>
              <a:t>bukan</a:t>
            </a:r>
            <a:r>
              <a:rPr lang="en-US" dirty="0"/>
              <a:t> yang </a:t>
            </a:r>
            <a:r>
              <a:rPr lang="en-US" dirty="0" err="1"/>
              <a:t>dikerjakan</a:t>
            </a:r>
            <a:r>
              <a:rPr lang="en-US" dirty="0"/>
              <a:t> o</a:t>
            </a:r>
            <a:r>
              <a:rPr lang="id-ID" dirty="0"/>
              <a:t>leh pihak lain</a:t>
            </a:r>
            <a:r>
              <a:rPr lang="en-US" dirty="0"/>
              <a:t> </a:t>
            </a:r>
            <a:r>
              <a:rPr lang="en-US" dirty="0" err="1"/>
              <a:t>dan</a:t>
            </a:r>
            <a:r>
              <a:rPr lang="en-US" dirty="0"/>
              <a:t>/</a:t>
            </a:r>
            <a:r>
              <a:rPr lang="en-US" dirty="0" err="1"/>
              <a:t>atau</a:t>
            </a:r>
            <a:r>
              <a:rPr lang="en-US" dirty="0"/>
              <a:t> </a:t>
            </a:r>
            <a:r>
              <a:rPr lang="en-US" dirty="0" err="1"/>
              <a:t>pabrik</a:t>
            </a:r>
            <a:r>
              <a:rPr lang="id-ID" dirty="0"/>
              <a:t>.</a:t>
            </a:r>
            <a:endParaRPr lang="en-US" dirty="0"/>
          </a:p>
          <a:p>
            <a:pPr lvl="0" algn="just"/>
            <a:r>
              <a:rPr lang="en-US" b="1" dirty="0" err="1"/>
              <a:t>Spesifikasi</a:t>
            </a:r>
            <a:r>
              <a:rPr lang="en-US" b="1" dirty="0"/>
              <a:t> </a:t>
            </a:r>
            <a:r>
              <a:rPr lang="id-ID" b="1" dirty="0"/>
              <a:t>prototipe kapal </a:t>
            </a:r>
            <a:r>
              <a:rPr lang="en-US" b="1" dirty="0"/>
              <a:t>yang </a:t>
            </a:r>
            <a:r>
              <a:rPr lang="en-US" b="1" dirty="0" err="1"/>
              <a:t>ditentukan</a:t>
            </a:r>
            <a:r>
              <a:rPr lang="en-US" b="1" dirty="0"/>
              <a:t> minimal </a:t>
            </a:r>
            <a:r>
              <a:rPr lang="en-US" b="1" dirty="0" err="1"/>
              <a:t>mempunyai</a:t>
            </a:r>
            <a:r>
              <a:rPr lang="en-US" b="1" dirty="0"/>
              <a:t> displacement/</a:t>
            </a:r>
            <a:r>
              <a:rPr lang="en-US" b="1" dirty="0" err="1"/>
              <a:t>berat</a:t>
            </a:r>
            <a:r>
              <a:rPr lang="en-US" b="1" dirty="0"/>
              <a:t> minimal </a:t>
            </a:r>
            <a:r>
              <a:rPr lang="en-US" b="1" dirty="0" err="1"/>
              <a:t>sebesar</a:t>
            </a:r>
            <a:r>
              <a:rPr lang="en-US" b="1" dirty="0"/>
              <a:t> 5 kg </a:t>
            </a:r>
            <a:r>
              <a:rPr lang="en-US" dirty="0" err="1"/>
              <a:t>yaitu</a:t>
            </a:r>
            <a:r>
              <a:rPr lang="en-US" dirty="0"/>
              <a:t> LWT + DWT = 3( minimal ) + 2 </a:t>
            </a:r>
            <a:r>
              <a:rPr lang="en-US" dirty="0" smtClean="0"/>
              <a:t>(minimal </a:t>
            </a:r>
            <a:r>
              <a:rPr lang="en-US" dirty="0" err="1" smtClean="0"/>
              <a:t>berat</a:t>
            </a:r>
            <a:r>
              <a:rPr lang="en-US" dirty="0" smtClean="0"/>
              <a:t> </a:t>
            </a:r>
            <a:r>
              <a:rPr lang="en-US" dirty="0" err="1" smtClean="0"/>
              <a:t>muatan</a:t>
            </a:r>
            <a:r>
              <a:rPr lang="en-US" dirty="0"/>
              <a:t>) = 5 </a:t>
            </a:r>
          </a:p>
          <a:p>
            <a:pPr marL="0" indent="0" algn="just">
              <a:buNone/>
            </a:pPr>
            <a:endParaRPr lang="en-ID" dirty="0"/>
          </a:p>
        </p:txBody>
      </p:sp>
      <p:pic>
        <p:nvPicPr>
          <p:cNvPr id="4" name="Content Placeholder 6">
            <a:extLst>
              <a:ext uri="{FF2B5EF4-FFF2-40B4-BE49-F238E27FC236}">
                <a16:creationId xmlns="" xmlns:a16="http://schemas.microsoft.com/office/drawing/2014/main" id="{69EE71A5-9066-28B4-C518-9AA570F1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3125126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CD8DC2-B452-3A55-A3DF-7B87005D6B2A}"/>
              </a:ext>
            </a:extLst>
          </p:cNvPr>
          <p:cNvSpPr>
            <a:spLocks noGrp="1"/>
          </p:cNvSpPr>
          <p:nvPr>
            <p:ph idx="1"/>
          </p:nvPr>
        </p:nvSpPr>
        <p:spPr>
          <a:xfrm>
            <a:off x="296214" y="917408"/>
            <a:ext cx="11784169" cy="4351338"/>
          </a:xfrm>
        </p:spPr>
        <p:txBody>
          <a:bodyPr>
            <a:noAutofit/>
          </a:bodyPr>
          <a:lstStyle/>
          <a:p>
            <a:pPr lvl="0" algn="just"/>
            <a:r>
              <a:rPr lang="en-US" b="1" dirty="0" err="1"/>
              <a:t>Warna</a:t>
            </a:r>
            <a:r>
              <a:rPr lang="en-US" b="1" dirty="0"/>
              <a:t> </a:t>
            </a:r>
            <a:r>
              <a:rPr lang="en-US" b="1" dirty="0" err="1"/>
              <a:t>dasar</a:t>
            </a:r>
            <a:r>
              <a:rPr lang="en-US" b="1" dirty="0"/>
              <a:t> </a:t>
            </a:r>
            <a:r>
              <a:rPr lang="en-US" b="1" dirty="0" err="1"/>
              <a:t>hingga</a:t>
            </a:r>
            <a:r>
              <a:rPr lang="en-US" b="1" dirty="0"/>
              <a:t> </a:t>
            </a:r>
            <a:r>
              <a:rPr lang="en-US" b="1" dirty="0" err="1"/>
              <a:t>batas</a:t>
            </a:r>
            <a:r>
              <a:rPr lang="en-US" b="1" dirty="0"/>
              <a:t> </a:t>
            </a:r>
            <a:r>
              <a:rPr lang="en-US" b="1" dirty="0" err="1"/>
              <a:t>sarat</a:t>
            </a:r>
            <a:r>
              <a:rPr lang="en-US" b="1" dirty="0"/>
              <a:t> air (draft </a:t>
            </a:r>
            <a:r>
              <a:rPr lang="en-US" b="1" dirty="0" err="1"/>
              <a:t>kapal</a:t>
            </a:r>
            <a:r>
              <a:rPr lang="en-US" b="1" dirty="0"/>
              <a:t>) </a:t>
            </a:r>
            <a:r>
              <a:rPr lang="en-US" b="1" dirty="0" err="1"/>
              <a:t>harus</a:t>
            </a:r>
            <a:r>
              <a:rPr lang="en-US" b="1" dirty="0"/>
              <a:t> </a:t>
            </a:r>
            <a:r>
              <a:rPr lang="en-US" b="1" dirty="0" err="1"/>
              <a:t>berbeda</a:t>
            </a:r>
            <a:r>
              <a:rPr lang="en-US" b="1" dirty="0"/>
              <a:t> </a:t>
            </a:r>
            <a:r>
              <a:rPr lang="en-US" b="1" dirty="0" err="1"/>
              <a:t>dengan</a:t>
            </a:r>
            <a:r>
              <a:rPr lang="en-US" b="1" dirty="0"/>
              <a:t> </a:t>
            </a:r>
            <a:r>
              <a:rPr lang="en-US" b="1" dirty="0" err="1"/>
              <a:t>warna</a:t>
            </a:r>
            <a:r>
              <a:rPr lang="en-US" b="1" dirty="0"/>
              <a:t> </a:t>
            </a:r>
            <a:r>
              <a:rPr lang="en-US" b="1" dirty="0" err="1"/>
              <a:t>diatas</a:t>
            </a:r>
            <a:r>
              <a:rPr lang="en-US" b="1" dirty="0"/>
              <a:t> </a:t>
            </a:r>
            <a:r>
              <a:rPr lang="en-US" b="1" dirty="0" err="1"/>
              <a:t>batas</a:t>
            </a:r>
            <a:r>
              <a:rPr lang="en-US" b="1" dirty="0"/>
              <a:t> </a:t>
            </a:r>
            <a:r>
              <a:rPr lang="en-US" b="1" dirty="0" err="1"/>
              <a:t>sarat</a:t>
            </a:r>
            <a:r>
              <a:rPr lang="en-US" b="1" dirty="0"/>
              <a:t> air</a:t>
            </a:r>
            <a:r>
              <a:rPr lang="en-US" dirty="0"/>
              <a:t>.</a:t>
            </a:r>
          </a:p>
          <a:p>
            <a:pPr lvl="0" algn="just"/>
            <a:r>
              <a:rPr lang="en-US" dirty="0" err="1"/>
              <a:t>Kebutuhan</a:t>
            </a:r>
            <a:r>
              <a:rPr lang="en-US" dirty="0"/>
              <a:t> </a:t>
            </a:r>
            <a:r>
              <a:rPr lang="en-US" dirty="0" err="1"/>
              <a:t>daya</a:t>
            </a:r>
            <a:r>
              <a:rPr lang="en-US" dirty="0"/>
              <a:t> motor </a:t>
            </a:r>
            <a:r>
              <a:rPr lang="en-US" dirty="0" err="1"/>
              <a:t>listrik</a:t>
            </a:r>
            <a:r>
              <a:rPr lang="en-US" dirty="0"/>
              <a:t> (</a:t>
            </a:r>
            <a:r>
              <a:rPr lang="en-US" dirty="0" err="1"/>
              <a:t>penggerak</a:t>
            </a:r>
            <a:r>
              <a:rPr lang="en-US" dirty="0"/>
              <a:t>) </a:t>
            </a:r>
            <a:r>
              <a:rPr lang="en-US" dirty="0" err="1"/>
              <a:t>dengan</a:t>
            </a:r>
            <a:r>
              <a:rPr lang="en-US" dirty="0"/>
              <a:t> </a:t>
            </a:r>
            <a:r>
              <a:rPr lang="en-US" dirty="0" err="1"/>
              <a:t>batasan</a:t>
            </a:r>
            <a:r>
              <a:rPr lang="en-US" dirty="0"/>
              <a:t> </a:t>
            </a:r>
            <a:r>
              <a:rPr lang="en-US" b="1" dirty="0"/>
              <a:t>1 </a:t>
            </a:r>
            <a:r>
              <a:rPr lang="en-US" b="1" i="1" dirty="0"/>
              <a:t>battery</a:t>
            </a:r>
            <a:r>
              <a:rPr lang="en-US" b="1" dirty="0"/>
              <a:t> </a:t>
            </a:r>
            <a:r>
              <a:rPr lang="en-US" b="1" dirty="0" err="1"/>
              <a:t>berkapasitas</a:t>
            </a:r>
            <a:r>
              <a:rPr lang="en-US" b="1" dirty="0"/>
              <a:t> </a:t>
            </a:r>
            <a:r>
              <a:rPr lang="en-US" b="1" dirty="0" err="1"/>
              <a:t>maksimum</a:t>
            </a:r>
            <a:r>
              <a:rPr lang="en-US" b="1" dirty="0"/>
              <a:t> 2200 </a:t>
            </a:r>
            <a:r>
              <a:rPr lang="en-US" b="1" dirty="0" err="1"/>
              <a:t>mAh</a:t>
            </a:r>
            <a:r>
              <a:rPr lang="en-US" dirty="0"/>
              <a:t>.</a:t>
            </a:r>
          </a:p>
          <a:p>
            <a:pPr lvl="0" algn="just"/>
            <a:r>
              <a:rPr lang="id-ID" dirty="0"/>
              <a:t>Setiap tim yang lolos wajib mengunggah salinan rekaman video ke website panitia dan ke youtube. </a:t>
            </a:r>
            <a:endParaRPr lang="en-US" dirty="0"/>
          </a:p>
          <a:p>
            <a:pPr lvl="0" algn="just"/>
            <a:r>
              <a:rPr lang="id-ID" dirty="0"/>
              <a:t>Setiap tim yang lolos diberikan </a:t>
            </a:r>
            <a:r>
              <a:rPr lang="id-ID" b="1" dirty="0"/>
              <a:t>waktu kontes selama 10 menit </a:t>
            </a:r>
            <a:r>
              <a:rPr lang="id-ID" dirty="0"/>
              <a:t>untuk performa.</a:t>
            </a:r>
            <a:endParaRPr lang="en-US" dirty="0"/>
          </a:p>
          <a:p>
            <a:pPr lvl="0" algn="just"/>
            <a:r>
              <a:rPr lang="id-ID" dirty="0"/>
              <a:t>Setiap tim diberikan kebebasan dalam mendesain bangunan atas.</a:t>
            </a:r>
            <a:endParaRPr lang="en-US" dirty="0"/>
          </a:p>
          <a:p>
            <a:pPr lvl="0" algn="just"/>
            <a:r>
              <a:rPr lang="id-ID" dirty="0"/>
              <a:t>Prototipe kapal sebaiknya memiliki saklar otomatis (</a:t>
            </a:r>
            <a:r>
              <a:rPr lang="id-ID" i="1" dirty="0"/>
              <a:t>power off button</a:t>
            </a:r>
            <a:r>
              <a:rPr lang="id-ID" dirty="0"/>
              <a:t>) untuk dihentikan dalam keadaan darurat.</a:t>
            </a:r>
            <a:endParaRPr lang="en-US" dirty="0"/>
          </a:p>
          <a:p>
            <a:pPr lvl="0" algn="just"/>
            <a:r>
              <a:rPr lang="id-ID" dirty="0"/>
              <a:t>Setiap konstruksi yang memiliki bentuk yang membahayakan harus diidentifikasi dan ditutupi selama kontes berlangsung</a:t>
            </a:r>
            <a:r>
              <a:rPr lang="id-ID" dirty="0" smtClean="0"/>
              <a:t>.</a:t>
            </a:r>
            <a:endParaRPr lang="en-US" dirty="0"/>
          </a:p>
        </p:txBody>
      </p:sp>
      <p:pic>
        <p:nvPicPr>
          <p:cNvPr id="4" name="Content Placeholder 6">
            <a:extLst>
              <a:ext uri="{FF2B5EF4-FFF2-40B4-BE49-F238E27FC236}">
                <a16:creationId xmlns="" xmlns:a16="http://schemas.microsoft.com/office/drawing/2014/main" id="{69EE71A5-9066-28B4-C518-9AA570F1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511418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CD8DC2-B452-3A55-A3DF-7B87005D6B2A}"/>
              </a:ext>
            </a:extLst>
          </p:cNvPr>
          <p:cNvSpPr>
            <a:spLocks noGrp="1"/>
          </p:cNvSpPr>
          <p:nvPr>
            <p:ph idx="1"/>
          </p:nvPr>
        </p:nvSpPr>
        <p:spPr>
          <a:xfrm>
            <a:off x="722290" y="1091529"/>
            <a:ext cx="10515600" cy="4351338"/>
          </a:xfrm>
        </p:spPr>
        <p:txBody>
          <a:bodyPr/>
          <a:lstStyle/>
          <a:p>
            <a:pPr lvl="0" algn="just"/>
            <a:r>
              <a:rPr lang="id-ID" dirty="0"/>
              <a:t>Prototipe kapal sebaiknya kedap air (</a:t>
            </a:r>
            <a:r>
              <a:rPr lang="id-ID" i="1" dirty="0"/>
              <a:t>water proof</a:t>
            </a:r>
            <a:r>
              <a:rPr lang="id-ID" dirty="0"/>
              <a:t>) untuk menghidari masuknya air ke dalam lambung dan mengenai peralatan elektronik.</a:t>
            </a:r>
            <a:endParaRPr lang="en-US" dirty="0"/>
          </a:p>
          <a:p>
            <a:pPr lvl="0" algn="just"/>
            <a:r>
              <a:rPr lang="id-ID" dirty="0"/>
              <a:t>Prototipe kapal yang pernah dikonteskan pada tahun sebelumnya tidak dapat diikutsertakan dalam kontes ini.</a:t>
            </a:r>
            <a:endParaRPr lang="en-US" dirty="0"/>
          </a:p>
          <a:p>
            <a:pPr lvl="0" algn="just"/>
            <a:r>
              <a:rPr lang="en-US" dirty="0" err="1"/>
              <a:t>Kapal</a:t>
            </a:r>
            <a:r>
              <a:rPr lang="en-US" dirty="0"/>
              <a:t> </a:t>
            </a:r>
            <a:r>
              <a:rPr lang="en-US" dirty="0" err="1"/>
              <a:t>dilengkapi</a:t>
            </a:r>
            <a:r>
              <a:rPr lang="en-US" dirty="0"/>
              <a:t> </a:t>
            </a:r>
            <a:r>
              <a:rPr lang="en-US" dirty="0" err="1"/>
              <a:t>ruang</a:t>
            </a:r>
            <a:r>
              <a:rPr lang="en-US" dirty="0"/>
              <a:t> </a:t>
            </a:r>
            <a:r>
              <a:rPr lang="en-US" dirty="0" err="1"/>
              <a:t>muat</a:t>
            </a:r>
            <a:r>
              <a:rPr lang="en-US" dirty="0"/>
              <a:t> </a:t>
            </a:r>
            <a:r>
              <a:rPr lang="en-US" dirty="0" err="1"/>
              <a:t>untuk</a:t>
            </a:r>
            <a:r>
              <a:rPr lang="en-US" dirty="0"/>
              <a:t> </a:t>
            </a:r>
            <a:r>
              <a:rPr lang="en-US" dirty="0" err="1"/>
              <a:t>meletakkan</a:t>
            </a:r>
            <a:r>
              <a:rPr lang="en-US" dirty="0"/>
              <a:t> </a:t>
            </a:r>
            <a:r>
              <a:rPr lang="en-US" dirty="0" err="1"/>
              <a:t>beban</a:t>
            </a:r>
            <a:r>
              <a:rPr lang="en-US" dirty="0"/>
              <a:t> </a:t>
            </a:r>
            <a:r>
              <a:rPr lang="en-US" dirty="0" smtClean="0"/>
              <a:t>plat </a:t>
            </a:r>
            <a:r>
              <a:rPr lang="en-US" dirty="0" err="1" smtClean="0"/>
              <a:t>besi</a:t>
            </a:r>
            <a:r>
              <a:rPr lang="en-US" dirty="0" smtClean="0"/>
              <a:t> minimal </a:t>
            </a:r>
            <a:r>
              <a:rPr lang="en-US" dirty="0" err="1" smtClean="0"/>
              <a:t>sebesar</a:t>
            </a:r>
            <a:r>
              <a:rPr lang="en-US" dirty="0" smtClean="0"/>
              <a:t> </a:t>
            </a:r>
            <a:r>
              <a:rPr lang="en-US" dirty="0"/>
              <a:t>2 Kg </a:t>
            </a:r>
            <a:r>
              <a:rPr lang="en-US" dirty="0" err="1"/>
              <a:t>dan</a:t>
            </a:r>
            <a:r>
              <a:rPr lang="en-US" dirty="0"/>
              <a:t> </a:t>
            </a:r>
            <a:r>
              <a:rPr lang="en-US" dirty="0" err="1"/>
              <a:t>kapal</a:t>
            </a:r>
            <a:r>
              <a:rPr lang="en-US" dirty="0"/>
              <a:t> </a:t>
            </a:r>
            <a:r>
              <a:rPr lang="en-US" dirty="0" err="1"/>
              <a:t>akan</a:t>
            </a:r>
            <a:r>
              <a:rPr lang="en-US" dirty="0"/>
              <a:t> di </a:t>
            </a:r>
            <a:r>
              <a:rPr lang="en-US" dirty="0" err="1"/>
              <a:t>uji</a:t>
            </a:r>
            <a:r>
              <a:rPr lang="en-US" dirty="0"/>
              <a:t> </a:t>
            </a:r>
            <a:r>
              <a:rPr lang="en-US" dirty="0" err="1"/>
              <a:t>performa</a:t>
            </a:r>
            <a:r>
              <a:rPr lang="en-US" dirty="0"/>
              <a:t> </a:t>
            </a:r>
            <a:r>
              <a:rPr lang="en-US" dirty="0" err="1"/>
              <a:t>pada</a:t>
            </a:r>
            <a:r>
              <a:rPr lang="en-US" dirty="0"/>
              <a:t> </a:t>
            </a:r>
            <a:r>
              <a:rPr lang="en-US" dirty="0" err="1"/>
              <a:t>saat</a:t>
            </a:r>
            <a:r>
              <a:rPr lang="en-US" dirty="0"/>
              <a:t> </a:t>
            </a:r>
            <a:r>
              <a:rPr lang="en-US" dirty="0" err="1"/>
              <a:t>tanpa</a:t>
            </a:r>
            <a:r>
              <a:rPr lang="en-US" dirty="0"/>
              <a:t> </a:t>
            </a:r>
            <a:r>
              <a:rPr lang="en-US" dirty="0" err="1"/>
              <a:t>muatan</a:t>
            </a:r>
            <a:r>
              <a:rPr lang="en-US" dirty="0"/>
              <a:t> </a:t>
            </a:r>
            <a:r>
              <a:rPr lang="en-US" dirty="0" err="1"/>
              <a:t>dan</a:t>
            </a:r>
            <a:r>
              <a:rPr lang="en-US" dirty="0"/>
              <a:t> </a:t>
            </a:r>
            <a:r>
              <a:rPr lang="en-US" dirty="0" err="1"/>
              <a:t>dengan</a:t>
            </a:r>
            <a:r>
              <a:rPr lang="en-US" dirty="0"/>
              <a:t> </a:t>
            </a:r>
            <a:r>
              <a:rPr lang="en-US" dirty="0" err="1"/>
              <a:t>muatan</a:t>
            </a:r>
            <a:r>
              <a:rPr lang="en-US" dirty="0"/>
              <a:t>.</a:t>
            </a:r>
          </a:p>
          <a:p>
            <a:pPr marL="0" indent="0">
              <a:buNone/>
            </a:pPr>
            <a:endParaRPr lang="en-ID" dirty="0"/>
          </a:p>
        </p:txBody>
      </p:sp>
      <p:pic>
        <p:nvPicPr>
          <p:cNvPr id="4" name="Content Placeholder 6">
            <a:extLst>
              <a:ext uri="{FF2B5EF4-FFF2-40B4-BE49-F238E27FC236}">
                <a16:creationId xmlns="" xmlns:a16="http://schemas.microsoft.com/office/drawing/2014/main" id="{69EE71A5-9066-28B4-C518-9AA570F1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19240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pic>
        <p:nvPicPr>
          <p:cNvPr id="4" name="Picture 3" descr="What is an Offshore Support Vessel, or OSV?">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D49E1842-9F06-FF37-9EEB-5E2BB7D675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913" y="2119092"/>
            <a:ext cx="5078497" cy="3058213"/>
          </a:xfrm>
          <a:prstGeom prst="rect">
            <a:avLst/>
          </a:prstGeom>
          <a:noFill/>
        </p:spPr>
      </p:pic>
      <p:pic>
        <p:nvPicPr>
          <p:cNvPr id="5" name="Picture 4">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39F5A6A-55AA-0F1B-DD99-5AC287543E30}"/>
              </a:ext>
            </a:extLst>
          </p:cNvPr>
          <p:cNvPicPr/>
          <p:nvPr/>
        </p:nvPicPr>
        <p:blipFill>
          <a:blip r:embed="rId4"/>
          <a:stretch>
            <a:fillRect/>
          </a:stretch>
        </p:blipFill>
        <p:spPr>
          <a:xfrm>
            <a:off x="6210300" y="2113171"/>
            <a:ext cx="5355930" cy="3064135"/>
          </a:xfrm>
          <a:prstGeom prst="rect">
            <a:avLst/>
          </a:prstGeom>
        </p:spPr>
      </p:pic>
      <p:sp>
        <p:nvSpPr>
          <p:cNvPr id="6" name="Rectangle 5"/>
          <p:cNvSpPr/>
          <p:nvPr/>
        </p:nvSpPr>
        <p:spPr>
          <a:xfrm>
            <a:off x="2687544" y="5506161"/>
            <a:ext cx="7045519" cy="507831"/>
          </a:xfrm>
          <a:prstGeom prst="rect">
            <a:avLst/>
          </a:prstGeom>
        </p:spPr>
        <p:txBody>
          <a:bodyPr wrap="none">
            <a:spAutoFit/>
          </a:bodyPr>
          <a:lstStyle/>
          <a:p>
            <a:pPr algn="ctr">
              <a:lnSpc>
                <a:spcPct val="150000"/>
              </a:lnSpc>
              <a:spcAft>
                <a:spcPts val="0"/>
              </a:spcAft>
            </a:pPr>
            <a:r>
              <a:rPr lang="en-US" dirty="0" err="1" smtClean="0">
                <a:latin typeface="Poppins"/>
                <a:ea typeface="Times New Roman" panose="02020603050405020304" pitchFamily="18" charset="0"/>
                <a:cs typeface="Poppins"/>
              </a:rPr>
              <a:t>Gambar</a:t>
            </a:r>
            <a:r>
              <a:rPr lang="en-US" dirty="0" smtClean="0">
                <a:latin typeface="Poppins"/>
                <a:ea typeface="Times New Roman" panose="02020603050405020304" pitchFamily="18" charset="0"/>
                <a:cs typeface="Poppins"/>
              </a:rPr>
              <a:t> </a:t>
            </a:r>
            <a:r>
              <a:rPr lang="en-US" dirty="0" err="1">
                <a:latin typeface="Poppins"/>
                <a:ea typeface="Calibri Light" panose="020F0302020204030204" pitchFamily="34" charset="0"/>
                <a:cs typeface="Poppins"/>
              </a:rPr>
              <a:t>Ilustrasi</a:t>
            </a:r>
            <a:r>
              <a:rPr lang="en-US" dirty="0">
                <a:latin typeface="Poppins"/>
                <a:ea typeface="Calibri Light" panose="020F0302020204030204" pitchFamily="34" charset="0"/>
                <a:cs typeface="Poppins"/>
              </a:rPr>
              <a:t> </a:t>
            </a:r>
            <a:r>
              <a:rPr lang="en-US" dirty="0" err="1">
                <a:latin typeface="Poppins"/>
                <a:ea typeface="Calibri Light" panose="020F0302020204030204" pitchFamily="34" charset="0"/>
                <a:cs typeface="Poppins"/>
              </a:rPr>
              <a:t>kapal</a:t>
            </a:r>
            <a:r>
              <a:rPr lang="en-US" dirty="0">
                <a:latin typeface="Poppins"/>
                <a:ea typeface="Calibri Light" panose="020F0302020204030204" pitchFamily="34" charset="0"/>
                <a:cs typeface="Poppins"/>
              </a:rPr>
              <a:t> </a:t>
            </a:r>
            <a:r>
              <a:rPr lang="en-US" dirty="0" smtClean="0">
                <a:latin typeface="Poppins"/>
                <a:ea typeface="Calibri Light" panose="020F0302020204030204" pitchFamily="34" charset="0"/>
                <a:cs typeface="Poppins"/>
              </a:rPr>
              <a:t>PSV </a:t>
            </a:r>
            <a:r>
              <a:rPr lang="en-US" dirty="0" err="1" smtClean="0">
                <a:latin typeface="Poppins"/>
                <a:ea typeface="Calibri Light" panose="020F0302020204030204" pitchFamily="34" charset="0"/>
                <a:cs typeface="Poppins"/>
              </a:rPr>
              <a:t>tanpa</a:t>
            </a:r>
            <a:r>
              <a:rPr lang="en-US" dirty="0" smtClean="0">
                <a:latin typeface="Poppins"/>
                <a:ea typeface="Calibri Light" panose="020F0302020204030204" pitchFamily="34" charset="0"/>
                <a:cs typeface="Poppins"/>
              </a:rPr>
              <a:t> </a:t>
            </a:r>
            <a:r>
              <a:rPr lang="en-US" dirty="0" err="1" smtClean="0">
                <a:latin typeface="Poppins"/>
                <a:ea typeface="Calibri Light" panose="020F0302020204030204" pitchFamily="34" charset="0"/>
                <a:cs typeface="Poppins"/>
              </a:rPr>
              <a:t>beban</a:t>
            </a:r>
            <a:r>
              <a:rPr lang="en-US" dirty="0" smtClean="0">
                <a:latin typeface="Poppins"/>
                <a:ea typeface="Calibri Light" panose="020F0302020204030204" pitchFamily="34" charset="0"/>
                <a:cs typeface="Poppins"/>
              </a:rPr>
              <a:t> (a) </a:t>
            </a:r>
            <a:r>
              <a:rPr lang="en-US" dirty="0" err="1" smtClean="0">
                <a:latin typeface="Poppins"/>
                <a:ea typeface="Calibri Light" panose="020F0302020204030204" pitchFamily="34" charset="0"/>
                <a:cs typeface="Poppins"/>
              </a:rPr>
              <a:t>dan</a:t>
            </a:r>
            <a:r>
              <a:rPr lang="en-US" dirty="0" smtClean="0">
                <a:latin typeface="Poppins"/>
                <a:ea typeface="Calibri Light" panose="020F0302020204030204" pitchFamily="34" charset="0"/>
                <a:cs typeface="Poppins"/>
              </a:rPr>
              <a:t> </a:t>
            </a:r>
            <a:r>
              <a:rPr lang="en-US" dirty="0" err="1" smtClean="0">
                <a:latin typeface="Poppins"/>
                <a:ea typeface="Calibri Light" panose="020F0302020204030204" pitchFamily="34" charset="0"/>
                <a:cs typeface="Poppins"/>
              </a:rPr>
              <a:t>dengan</a:t>
            </a:r>
            <a:r>
              <a:rPr lang="en-US" dirty="0" smtClean="0">
                <a:latin typeface="Poppins"/>
                <a:ea typeface="Calibri Light" panose="020F0302020204030204" pitchFamily="34" charset="0"/>
                <a:cs typeface="Poppins"/>
              </a:rPr>
              <a:t> </a:t>
            </a:r>
            <a:r>
              <a:rPr lang="en-US" dirty="0" err="1" smtClean="0">
                <a:latin typeface="Poppins"/>
                <a:ea typeface="Calibri Light" panose="020F0302020204030204" pitchFamily="34" charset="0"/>
                <a:cs typeface="Poppins"/>
              </a:rPr>
              <a:t>beban</a:t>
            </a:r>
            <a:r>
              <a:rPr lang="en-US" dirty="0" smtClean="0">
                <a:latin typeface="Poppins"/>
                <a:ea typeface="Calibri Light" panose="020F0302020204030204" pitchFamily="34" charset="0"/>
                <a:cs typeface="Poppins"/>
              </a:rPr>
              <a:t> (b)</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2861992" y="5177305"/>
            <a:ext cx="436338" cy="369332"/>
          </a:xfrm>
          <a:prstGeom prst="rect">
            <a:avLst/>
          </a:prstGeom>
          <a:noFill/>
        </p:spPr>
        <p:txBody>
          <a:bodyPr wrap="none" rtlCol="0">
            <a:spAutoFit/>
          </a:bodyPr>
          <a:lstStyle/>
          <a:p>
            <a:r>
              <a:rPr lang="en-US" dirty="0" smtClean="0"/>
              <a:t>(a)</a:t>
            </a:r>
            <a:endParaRPr lang="en-US" dirty="0"/>
          </a:p>
        </p:txBody>
      </p:sp>
      <p:sp>
        <p:nvSpPr>
          <p:cNvPr id="7" name="TextBox 6"/>
          <p:cNvSpPr txBox="1"/>
          <p:nvPr/>
        </p:nvSpPr>
        <p:spPr>
          <a:xfrm>
            <a:off x="8850967" y="5157067"/>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109695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FB12B-39B1-96C9-14BB-98CD1C3D1677}"/>
              </a:ext>
            </a:extLst>
          </p:cNvPr>
          <p:cNvSpPr>
            <a:spLocks noGrp="1"/>
          </p:cNvSpPr>
          <p:nvPr>
            <p:ph type="title"/>
          </p:nvPr>
        </p:nvSpPr>
        <p:spPr>
          <a:xfrm>
            <a:off x="1056068" y="2955925"/>
            <a:ext cx="10470523" cy="1325563"/>
          </a:xfrm>
        </p:spPr>
        <p:txBody>
          <a:bodyPr>
            <a:noAutofit/>
          </a:bodyPr>
          <a:lstStyle/>
          <a:p>
            <a:pPr algn="just"/>
            <a:r>
              <a:rPr lang="en-US" sz="2800" dirty="0" err="1">
                <a:latin typeface="+mn-lt"/>
              </a:rPr>
              <a:t>Kapal</a:t>
            </a:r>
            <a:r>
              <a:rPr lang="en-US" sz="2800" dirty="0">
                <a:latin typeface="+mn-lt"/>
              </a:rPr>
              <a:t> </a:t>
            </a:r>
            <a:r>
              <a:rPr lang="en-US" sz="2800" dirty="0" err="1">
                <a:latin typeface="+mn-lt"/>
              </a:rPr>
              <a:t>dikontrol</a:t>
            </a:r>
            <a:r>
              <a:rPr lang="en-US" sz="2800" dirty="0">
                <a:latin typeface="+mn-lt"/>
              </a:rPr>
              <a:t> </a:t>
            </a:r>
            <a:r>
              <a:rPr lang="en-US" sz="2800" dirty="0" err="1">
                <a:latin typeface="+mn-lt"/>
              </a:rPr>
              <a:t>dengan</a:t>
            </a:r>
            <a:r>
              <a:rPr lang="en-US" sz="2800" dirty="0">
                <a:latin typeface="+mn-lt"/>
              </a:rPr>
              <a:t> </a:t>
            </a:r>
            <a:r>
              <a:rPr lang="en-US" sz="2800" dirty="0" err="1">
                <a:latin typeface="+mn-lt"/>
              </a:rPr>
              <a:t>kecepatan</a:t>
            </a:r>
            <a:r>
              <a:rPr lang="en-US" sz="2800" dirty="0">
                <a:latin typeface="+mn-lt"/>
              </a:rPr>
              <a:t> yang </a:t>
            </a:r>
            <a:r>
              <a:rPr lang="en-US" sz="2800" dirty="0" err="1">
                <a:latin typeface="+mn-lt"/>
              </a:rPr>
              <a:t>direncanakan</a:t>
            </a:r>
            <a:r>
              <a:rPr lang="en-US" sz="2800" dirty="0">
                <a:latin typeface="+mn-lt"/>
              </a:rPr>
              <a:t> </a:t>
            </a:r>
            <a:r>
              <a:rPr lang="en-US" sz="2800" dirty="0" err="1">
                <a:latin typeface="+mn-lt"/>
              </a:rPr>
              <a:t>untuk</a:t>
            </a:r>
            <a:r>
              <a:rPr lang="en-US" sz="2800" dirty="0">
                <a:latin typeface="+mn-lt"/>
              </a:rPr>
              <a:t> </a:t>
            </a:r>
            <a:r>
              <a:rPr lang="en-US" sz="2800" dirty="0" err="1">
                <a:latin typeface="+mn-lt"/>
              </a:rPr>
              <a:t>melalui</a:t>
            </a:r>
            <a:r>
              <a:rPr lang="en-US" sz="2800" dirty="0">
                <a:latin typeface="+mn-lt"/>
              </a:rPr>
              <a:t> track yang </a:t>
            </a:r>
            <a:r>
              <a:rPr lang="en-US" sz="2800" dirty="0" err="1">
                <a:latin typeface="+mn-lt"/>
              </a:rPr>
              <a:t>telah</a:t>
            </a:r>
            <a:r>
              <a:rPr lang="en-US" sz="2800" dirty="0">
                <a:latin typeface="+mn-lt"/>
              </a:rPr>
              <a:t> di </a:t>
            </a:r>
            <a:r>
              <a:rPr lang="en-US" sz="2800" dirty="0" err="1">
                <a:latin typeface="+mn-lt"/>
              </a:rPr>
              <a:t>tentukan</a:t>
            </a:r>
            <a:r>
              <a:rPr lang="en-US" sz="2800" dirty="0">
                <a:latin typeface="+mn-lt"/>
              </a:rPr>
              <a:t> </a:t>
            </a:r>
            <a:r>
              <a:rPr lang="en-US" sz="2800" dirty="0" err="1">
                <a:latin typeface="+mn-lt"/>
              </a:rPr>
              <a:t>sesuai</a:t>
            </a:r>
            <a:r>
              <a:rPr lang="en-US" sz="2800" dirty="0">
                <a:latin typeface="+mn-lt"/>
              </a:rPr>
              <a:t> </a:t>
            </a:r>
            <a:r>
              <a:rPr lang="en-US" sz="2800" dirty="0" err="1">
                <a:latin typeface="+mn-lt"/>
              </a:rPr>
              <a:t>gambar</a:t>
            </a:r>
            <a:r>
              <a:rPr lang="en-US" sz="2800" dirty="0">
                <a:latin typeface="+mn-lt"/>
              </a:rPr>
              <a:t> </a:t>
            </a:r>
            <a:r>
              <a:rPr lang="en-US" sz="2800" dirty="0" err="1">
                <a:latin typeface="+mn-lt"/>
              </a:rPr>
              <a:t>lintasan</a:t>
            </a:r>
            <a:r>
              <a:rPr lang="en-US" sz="2800" dirty="0">
                <a:latin typeface="+mn-lt"/>
              </a:rPr>
              <a:t> yang mana </a:t>
            </a:r>
            <a:r>
              <a:rPr lang="en-US" sz="2800" dirty="0" err="1">
                <a:latin typeface="+mn-lt"/>
              </a:rPr>
              <a:t>lintasan</a:t>
            </a:r>
            <a:r>
              <a:rPr lang="en-US" sz="2800" dirty="0">
                <a:latin typeface="+mn-lt"/>
              </a:rPr>
              <a:t> </a:t>
            </a:r>
            <a:r>
              <a:rPr lang="en-US" sz="2800" dirty="0" err="1">
                <a:latin typeface="+mn-lt"/>
              </a:rPr>
              <a:t>ditandai</a:t>
            </a:r>
            <a:r>
              <a:rPr lang="en-US" sz="2800" dirty="0">
                <a:latin typeface="+mn-lt"/>
              </a:rPr>
              <a:t> </a:t>
            </a:r>
            <a:r>
              <a:rPr lang="en-US" sz="2800" dirty="0" err="1">
                <a:latin typeface="+mn-lt"/>
              </a:rPr>
              <a:t>dengan</a:t>
            </a:r>
            <a:r>
              <a:rPr lang="en-US" sz="2800" dirty="0">
                <a:latin typeface="+mn-lt"/>
              </a:rPr>
              <a:t> bola, bola </a:t>
            </a:r>
            <a:r>
              <a:rPr lang="en-US" sz="2800" dirty="0" err="1">
                <a:latin typeface="+mn-lt"/>
              </a:rPr>
              <a:t>tersebut</a:t>
            </a:r>
            <a:r>
              <a:rPr lang="en-US" sz="2800" dirty="0">
                <a:latin typeface="+mn-lt"/>
              </a:rPr>
              <a:t> </a:t>
            </a:r>
            <a:r>
              <a:rPr lang="en-US" sz="2800" dirty="0" err="1">
                <a:latin typeface="+mn-lt"/>
              </a:rPr>
              <a:t>tidak</a:t>
            </a:r>
            <a:r>
              <a:rPr lang="en-US" sz="2800" dirty="0">
                <a:latin typeface="+mn-lt"/>
              </a:rPr>
              <a:t> </a:t>
            </a:r>
            <a:r>
              <a:rPr lang="en-US" sz="2800" dirty="0" err="1">
                <a:latin typeface="+mn-lt"/>
              </a:rPr>
              <a:t>boleh</a:t>
            </a:r>
            <a:r>
              <a:rPr lang="en-US" sz="2800" dirty="0">
                <a:latin typeface="+mn-lt"/>
              </a:rPr>
              <a:t> </a:t>
            </a:r>
            <a:r>
              <a:rPr lang="en-US" sz="2800" dirty="0" err="1">
                <a:latin typeface="+mn-lt"/>
              </a:rPr>
              <a:t>disentuh</a:t>
            </a:r>
            <a:r>
              <a:rPr lang="en-US" sz="2800" dirty="0">
                <a:latin typeface="+mn-lt"/>
              </a:rPr>
              <a:t> </a:t>
            </a:r>
            <a:r>
              <a:rPr lang="en-US" sz="2800" dirty="0" err="1">
                <a:latin typeface="+mn-lt"/>
              </a:rPr>
              <a:t>oleh</a:t>
            </a:r>
            <a:r>
              <a:rPr lang="en-US" sz="2800" dirty="0">
                <a:latin typeface="+mn-lt"/>
              </a:rPr>
              <a:t> </a:t>
            </a:r>
            <a:r>
              <a:rPr lang="en-US" sz="2800" dirty="0" err="1">
                <a:latin typeface="+mn-lt"/>
              </a:rPr>
              <a:t>kapal</a:t>
            </a:r>
            <a:r>
              <a:rPr lang="en-US" sz="2800" dirty="0">
                <a:latin typeface="+mn-lt"/>
              </a:rPr>
              <a:t> ERC (</a:t>
            </a:r>
            <a:r>
              <a:rPr lang="en-US" sz="2800" dirty="0" err="1">
                <a:latin typeface="+mn-lt"/>
              </a:rPr>
              <a:t>wajib</a:t>
            </a:r>
            <a:r>
              <a:rPr lang="en-US" sz="2800" dirty="0">
                <a:latin typeface="+mn-lt"/>
              </a:rPr>
              <a:t> di </a:t>
            </a:r>
            <a:r>
              <a:rPr lang="en-US" sz="2800" dirty="0" err="1">
                <a:latin typeface="+mn-lt"/>
              </a:rPr>
              <a:t>ulang</a:t>
            </a:r>
            <a:r>
              <a:rPr lang="en-US" sz="2800" dirty="0">
                <a:latin typeface="+mn-lt"/>
              </a:rPr>
              <a:t> </a:t>
            </a:r>
            <a:r>
              <a:rPr lang="en-US" sz="2800" dirty="0" err="1">
                <a:latin typeface="+mn-lt"/>
              </a:rPr>
              <a:t>bila</a:t>
            </a:r>
            <a:r>
              <a:rPr lang="en-US" sz="2800" dirty="0">
                <a:latin typeface="+mn-lt"/>
              </a:rPr>
              <a:t> </a:t>
            </a:r>
            <a:r>
              <a:rPr lang="en-US" sz="2800" dirty="0" err="1">
                <a:latin typeface="+mn-lt"/>
              </a:rPr>
              <a:t>tersentuh</a:t>
            </a:r>
            <a:r>
              <a:rPr lang="en-US" sz="2800" dirty="0">
                <a:latin typeface="+mn-lt"/>
              </a:rPr>
              <a:t>), tracking </a:t>
            </a:r>
            <a:r>
              <a:rPr lang="en-US" sz="2800" dirty="0" err="1">
                <a:latin typeface="+mn-lt"/>
              </a:rPr>
              <a:t>lintasan</a:t>
            </a:r>
            <a:r>
              <a:rPr lang="en-US" sz="2800" dirty="0">
                <a:latin typeface="+mn-lt"/>
              </a:rPr>
              <a:t> </a:t>
            </a:r>
            <a:r>
              <a:rPr lang="en-US" sz="2800" dirty="0" err="1">
                <a:latin typeface="+mn-lt"/>
              </a:rPr>
              <a:t>belok</a:t>
            </a:r>
            <a:r>
              <a:rPr lang="en-US" sz="2800" dirty="0">
                <a:latin typeface="+mn-lt"/>
              </a:rPr>
              <a:t> </a:t>
            </a:r>
            <a:r>
              <a:rPr lang="en-US" sz="2800" dirty="0" err="1">
                <a:latin typeface="+mn-lt"/>
              </a:rPr>
              <a:t>dan</a:t>
            </a:r>
            <a:r>
              <a:rPr lang="en-US" sz="2800" dirty="0">
                <a:latin typeface="+mn-lt"/>
              </a:rPr>
              <a:t> </a:t>
            </a:r>
            <a:r>
              <a:rPr lang="en-US" sz="2800" dirty="0" err="1">
                <a:latin typeface="+mn-lt"/>
              </a:rPr>
              <a:t>lurus</a:t>
            </a:r>
            <a:r>
              <a:rPr lang="en-US" sz="2800" dirty="0" smtClean="0">
                <a:latin typeface="+mn-lt"/>
              </a:rPr>
              <a:t>.</a:t>
            </a:r>
            <a:br>
              <a:rPr lang="en-US" sz="2800" dirty="0" smtClean="0">
                <a:latin typeface="+mn-lt"/>
              </a:rPr>
            </a:br>
            <a:r>
              <a:rPr lang="en-US" sz="2800" dirty="0" smtClean="0">
                <a:latin typeface="+mn-lt"/>
              </a:rPr>
              <a:t/>
            </a:r>
            <a:br>
              <a:rPr lang="en-US" sz="2800" dirty="0" smtClean="0">
                <a:latin typeface="+mn-lt"/>
              </a:rPr>
            </a:br>
            <a:r>
              <a:rPr lang="en-US" sz="2800" dirty="0" err="1" smtClean="0">
                <a:latin typeface="+mn-lt"/>
              </a:rPr>
              <a:t>Waktu</a:t>
            </a:r>
            <a:r>
              <a:rPr lang="en-US" sz="2800" dirty="0" smtClean="0">
                <a:latin typeface="+mn-lt"/>
              </a:rPr>
              <a:t> </a:t>
            </a:r>
            <a:r>
              <a:rPr lang="en-US" sz="2800" dirty="0" err="1">
                <a:latin typeface="+mn-lt"/>
              </a:rPr>
              <a:t>tercepat</a:t>
            </a:r>
            <a:r>
              <a:rPr lang="en-US" sz="2800" dirty="0">
                <a:latin typeface="+mn-lt"/>
              </a:rPr>
              <a:t> </a:t>
            </a:r>
            <a:r>
              <a:rPr lang="en-US" sz="2800" dirty="0" err="1">
                <a:latin typeface="+mn-lt"/>
              </a:rPr>
              <a:t>kapal</a:t>
            </a:r>
            <a:r>
              <a:rPr lang="en-US" sz="2800" dirty="0">
                <a:latin typeface="+mn-lt"/>
              </a:rPr>
              <a:t> </a:t>
            </a:r>
            <a:r>
              <a:rPr lang="en-US" sz="2800" dirty="0" err="1">
                <a:latin typeface="+mn-lt"/>
              </a:rPr>
              <a:t>dari</a:t>
            </a:r>
            <a:r>
              <a:rPr lang="en-US" sz="2800" dirty="0">
                <a:latin typeface="+mn-lt"/>
              </a:rPr>
              <a:t> </a:t>
            </a:r>
            <a:r>
              <a:rPr lang="en-US" sz="2800" dirty="0" err="1">
                <a:latin typeface="+mn-lt"/>
              </a:rPr>
              <a:t>garis</a:t>
            </a:r>
            <a:r>
              <a:rPr lang="en-US" sz="2800" dirty="0">
                <a:latin typeface="+mn-lt"/>
              </a:rPr>
              <a:t> start </a:t>
            </a:r>
            <a:r>
              <a:rPr lang="en-US" sz="2800" dirty="0" err="1">
                <a:latin typeface="+mn-lt"/>
              </a:rPr>
              <a:t>sampai</a:t>
            </a:r>
            <a:r>
              <a:rPr lang="en-US" sz="2800" dirty="0">
                <a:latin typeface="+mn-lt"/>
              </a:rPr>
              <a:t> finish </a:t>
            </a:r>
            <a:r>
              <a:rPr lang="en-US" sz="2800" dirty="0" err="1">
                <a:latin typeface="+mn-lt"/>
              </a:rPr>
              <a:t>menjadi</a:t>
            </a:r>
            <a:r>
              <a:rPr lang="en-US" sz="2800" dirty="0">
                <a:latin typeface="+mn-lt"/>
              </a:rPr>
              <a:t> </a:t>
            </a:r>
            <a:r>
              <a:rPr lang="en-US" sz="2800" dirty="0" err="1" smtClean="0">
                <a:latin typeface="+mn-lt"/>
              </a:rPr>
              <a:t>penilaian</a:t>
            </a:r>
            <a:r>
              <a:rPr lang="en-US" sz="2800" dirty="0" smtClean="0">
                <a:latin typeface="+mn-lt"/>
              </a:rPr>
              <a:t>. </a:t>
            </a:r>
            <a:r>
              <a:rPr lang="en-US" sz="2800" dirty="0">
                <a:latin typeface="+mn-lt"/>
              </a:rPr>
              <a:t/>
            </a:r>
            <a:br>
              <a:rPr lang="en-US" sz="2800" dirty="0">
                <a:latin typeface="+mn-lt"/>
              </a:rPr>
            </a:br>
            <a:r>
              <a:rPr lang="en-US" sz="2800" dirty="0" smtClean="0">
                <a:latin typeface="+mn-lt"/>
              </a:rPr>
              <a:t/>
            </a:r>
            <a:br>
              <a:rPr lang="en-US" sz="2800" dirty="0" smtClean="0">
                <a:latin typeface="+mn-lt"/>
              </a:rPr>
            </a:br>
            <a:r>
              <a:rPr lang="en-US" sz="2800" dirty="0" err="1" smtClean="0">
                <a:latin typeface="+mn-lt"/>
              </a:rPr>
              <a:t>Pada</a:t>
            </a:r>
            <a:r>
              <a:rPr lang="en-US" sz="2800" dirty="0" smtClean="0">
                <a:latin typeface="+mn-lt"/>
              </a:rPr>
              <a:t> </a:t>
            </a:r>
            <a:r>
              <a:rPr lang="en-US" sz="2800" dirty="0" err="1">
                <a:latin typeface="+mn-lt"/>
              </a:rPr>
              <a:t>bagian</a:t>
            </a:r>
            <a:r>
              <a:rPr lang="en-US" sz="2800" dirty="0">
                <a:latin typeface="+mn-lt"/>
              </a:rPr>
              <a:t> </a:t>
            </a:r>
            <a:r>
              <a:rPr lang="en-US" sz="2800" dirty="0" err="1">
                <a:latin typeface="+mn-lt"/>
              </a:rPr>
              <a:t>akhir</a:t>
            </a:r>
            <a:r>
              <a:rPr lang="en-US" sz="2800" dirty="0">
                <a:latin typeface="+mn-lt"/>
              </a:rPr>
              <a:t> </a:t>
            </a:r>
            <a:r>
              <a:rPr lang="en-US" sz="2800" dirty="0" err="1">
                <a:latin typeface="+mn-lt"/>
              </a:rPr>
              <a:t>kontes</a:t>
            </a:r>
            <a:r>
              <a:rPr lang="en-US" sz="2800" dirty="0">
                <a:latin typeface="+mn-lt"/>
              </a:rPr>
              <a:t>, </a:t>
            </a:r>
            <a:r>
              <a:rPr lang="en-US" sz="2800" dirty="0" err="1">
                <a:latin typeface="+mn-lt"/>
              </a:rPr>
              <a:t>setelah</a:t>
            </a:r>
            <a:r>
              <a:rPr lang="en-US" sz="2800" dirty="0">
                <a:latin typeface="+mn-lt"/>
              </a:rPr>
              <a:t> </a:t>
            </a:r>
            <a:r>
              <a:rPr lang="en-US" sz="2800" dirty="0" err="1">
                <a:latin typeface="+mn-lt"/>
              </a:rPr>
              <a:t>selesai</a:t>
            </a:r>
            <a:r>
              <a:rPr lang="en-US" sz="2800" dirty="0">
                <a:latin typeface="+mn-lt"/>
              </a:rPr>
              <a:t> </a:t>
            </a:r>
            <a:r>
              <a:rPr lang="en-US" sz="2800" dirty="0" err="1">
                <a:latin typeface="+mn-lt"/>
              </a:rPr>
              <a:t>menjalankan</a:t>
            </a:r>
            <a:r>
              <a:rPr lang="en-US" sz="2800" dirty="0">
                <a:latin typeface="+mn-lt"/>
              </a:rPr>
              <a:t> </a:t>
            </a:r>
            <a:r>
              <a:rPr lang="en-US" sz="2800" dirty="0" err="1">
                <a:latin typeface="+mn-lt"/>
              </a:rPr>
              <a:t>misi</a:t>
            </a:r>
            <a:r>
              <a:rPr lang="en-US" sz="2800" dirty="0">
                <a:latin typeface="+mn-lt"/>
              </a:rPr>
              <a:t>, </a:t>
            </a:r>
            <a:r>
              <a:rPr lang="en-US" sz="2800" dirty="0" err="1">
                <a:latin typeface="+mn-lt"/>
              </a:rPr>
              <a:t>kapal</a:t>
            </a:r>
            <a:r>
              <a:rPr lang="en-US" sz="2800" dirty="0">
                <a:latin typeface="+mn-lt"/>
              </a:rPr>
              <a:t> </a:t>
            </a:r>
            <a:r>
              <a:rPr lang="en-US" sz="2800" dirty="0" err="1">
                <a:latin typeface="+mn-lt"/>
              </a:rPr>
              <a:t>harus</a:t>
            </a:r>
            <a:r>
              <a:rPr lang="en-US" sz="2800" dirty="0">
                <a:latin typeface="+mn-lt"/>
              </a:rPr>
              <a:t> </a:t>
            </a:r>
            <a:r>
              <a:rPr lang="en-US" sz="2800" dirty="0" err="1">
                <a:latin typeface="+mn-lt"/>
              </a:rPr>
              <a:t>mampu</a:t>
            </a:r>
            <a:r>
              <a:rPr lang="en-US" sz="2800" dirty="0">
                <a:latin typeface="+mn-lt"/>
              </a:rPr>
              <a:t> </a:t>
            </a:r>
            <a:r>
              <a:rPr lang="en-US" sz="2800" dirty="0" err="1">
                <a:latin typeface="+mn-lt"/>
              </a:rPr>
              <a:t>untuk</a:t>
            </a:r>
            <a:r>
              <a:rPr lang="en-US" sz="2800" dirty="0">
                <a:latin typeface="+mn-lt"/>
              </a:rPr>
              <a:t> </a:t>
            </a:r>
            <a:r>
              <a:rPr lang="en-US" sz="2800" dirty="0" err="1">
                <a:latin typeface="+mn-lt"/>
              </a:rPr>
              <a:t>melakukan</a:t>
            </a:r>
            <a:r>
              <a:rPr lang="en-US" sz="2800" dirty="0">
                <a:latin typeface="+mn-lt"/>
              </a:rPr>
              <a:t> </a:t>
            </a:r>
            <a:r>
              <a:rPr lang="en-US" sz="2800" i="1" dirty="0">
                <a:latin typeface="+mn-lt"/>
              </a:rPr>
              <a:t>stopping maneuver</a:t>
            </a:r>
            <a:r>
              <a:rPr lang="en-US" sz="2800" dirty="0">
                <a:latin typeface="+mn-lt"/>
              </a:rPr>
              <a:t> </a:t>
            </a:r>
            <a:r>
              <a:rPr lang="en-US" sz="2800" dirty="0" err="1">
                <a:latin typeface="+mn-lt"/>
              </a:rPr>
              <a:t>pada</a:t>
            </a:r>
            <a:r>
              <a:rPr lang="en-US" sz="2800" dirty="0">
                <a:latin typeface="+mn-lt"/>
              </a:rPr>
              <a:t> </a:t>
            </a:r>
            <a:r>
              <a:rPr lang="en-US" sz="2800" dirty="0" err="1">
                <a:latin typeface="+mn-lt"/>
              </a:rPr>
              <a:t>garis</a:t>
            </a:r>
            <a:r>
              <a:rPr lang="en-US" sz="2800" dirty="0">
                <a:latin typeface="+mn-lt"/>
              </a:rPr>
              <a:t> finish </a:t>
            </a:r>
            <a:r>
              <a:rPr lang="en-US" sz="2800" dirty="0" err="1">
                <a:latin typeface="+mn-lt"/>
              </a:rPr>
              <a:t>dikontrol</a:t>
            </a:r>
            <a:r>
              <a:rPr lang="en-US" sz="2800" dirty="0">
                <a:latin typeface="+mn-lt"/>
              </a:rPr>
              <a:t> </a:t>
            </a:r>
            <a:r>
              <a:rPr lang="en-US" sz="2800" dirty="0" err="1">
                <a:latin typeface="+mn-lt"/>
              </a:rPr>
              <a:t>dengan</a:t>
            </a:r>
            <a:r>
              <a:rPr lang="en-US" sz="2800" dirty="0">
                <a:latin typeface="+mn-lt"/>
              </a:rPr>
              <a:t> </a:t>
            </a:r>
            <a:r>
              <a:rPr lang="en-US" sz="2800" dirty="0" err="1" smtClean="0">
                <a:latin typeface="+mn-lt"/>
              </a:rPr>
              <a:t>remot</a:t>
            </a:r>
            <a:r>
              <a:rPr lang="en-US" sz="2800" dirty="0" smtClean="0">
                <a:latin typeface="+mn-lt"/>
              </a:rPr>
              <a:t>. </a:t>
            </a:r>
            <a:r>
              <a:rPr lang="en-US" sz="2800" dirty="0" err="1" smtClean="0">
                <a:latin typeface="+mn-lt"/>
              </a:rPr>
              <a:t>Posisi</a:t>
            </a:r>
            <a:r>
              <a:rPr lang="en-US" sz="2800" dirty="0" smtClean="0">
                <a:latin typeface="+mn-lt"/>
              </a:rPr>
              <a:t> </a:t>
            </a:r>
            <a:r>
              <a:rPr lang="en-US" sz="2800" dirty="0" err="1" smtClean="0">
                <a:latin typeface="+mn-lt"/>
              </a:rPr>
              <a:t>sejajar</a:t>
            </a:r>
            <a:r>
              <a:rPr lang="en-US" sz="2800" dirty="0" smtClean="0">
                <a:latin typeface="+mn-lt"/>
              </a:rPr>
              <a:t> </a:t>
            </a:r>
            <a:r>
              <a:rPr lang="en-US" sz="2800" dirty="0" err="1">
                <a:latin typeface="+mn-lt"/>
              </a:rPr>
              <a:t>dengan</a:t>
            </a:r>
            <a:r>
              <a:rPr lang="en-US" sz="2800" dirty="0">
                <a:latin typeface="+mn-lt"/>
              </a:rPr>
              <a:t> </a:t>
            </a:r>
            <a:r>
              <a:rPr lang="en-US" sz="2800" dirty="0" err="1">
                <a:latin typeface="+mn-lt"/>
              </a:rPr>
              <a:t>garis</a:t>
            </a:r>
            <a:r>
              <a:rPr lang="en-US" sz="2800" dirty="0">
                <a:latin typeface="+mn-lt"/>
              </a:rPr>
              <a:t> </a:t>
            </a:r>
            <a:r>
              <a:rPr lang="en-US" sz="2800" dirty="0" smtClean="0">
                <a:latin typeface="+mn-lt"/>
              </a:rPr>
              <a:t>finish. </a:t>
            </a:r>
            <a:r>
              <a:rPr lang="en-US" sz="2800" dirty="0">
                <a:latin typeface="+mn-lt"/>
              </a:rPr>
              <a:t/>
            </a:r>
            <a:br>
              <a:rPr lang="en-US" sz="2800" dirty="0">
                <a:latin typeface="+mn-lt"/>
              </a:rPr>
            </a:br>
            <a:endParaRPr lang="en-ID" sz="2800" dirty="0">
              <a:latin typeface="+mn-lt"/>
            </a:endParaRPr>
          </a:p>
        </p:txBody>
      </p:sp>
      <p:pic>
        <p:nvPicPr>
          <p:cNvPr id="3" name="Content Placeholder 6">
            <a:extLst>
              <a:ext uri="{FF2B5EF4-FFF2-40B4-BE49-F238E27FC236}">
                <a16:creationId xmlns="" xmlns:a16="http://schemas.microsoft.com/office/drawing/2014/main" id="{0DA411A1-D893-52BE-3ECF-2485E73F3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917408"/>
          </a:xfrm>
          <a:prstGeom prst="rect">
            <a:avLst/>
          </a:prstGeom>
        </p:spPr>
      </p:pic>
    </p:spTree>
    <p:extLst>
      <p:ext uri="{BB962C8B-B14F-4D97-AF65-F5344CB8AC3E}">
        <p14:creationId xmlns:p14="http://schemas.microsoft.com/office/powerpoint/2010/main" val="2290552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908</Words>
  <Application>Microsoft Office PowerPoint</Application>
  <PresentationFormat>Widescreen</PresentationFormat>
  <Paragraphs>162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Geometr415 Blk BT</vt:lpstr>
      <vt:lpstr>Poppins</vt:lpstr>
      <vt:lpstr>Times New Roman</vt:lpstr>
      <vt:lpstr>Office Theme</vt:lpstr>
      <vt:lpstr>PowerPoint Presentation</vt:lpstr>
      <vt:lpstr>Pada lomba pembuatan dan performan prototipe Electric Remote Control (ERC) peserta diwajibkan membuat protipe kapal lepas pantai dengan jenis Platform Supply Vessel yang dilengkapi dengan motor listrik sebagai motor pengerak dan remote control sebagai pengendali kapal dan menunjukan performanya sesuai latar belakang desain dengan lintasan dan tugas yang di tetapkan.</vt:lpstr>
      <vt:lpstr>PowerPoint Presentation</vt:lpstr>
      <vt:lpstr>GAMBAR LINTASAN</vt:lpstr>
      <vt:lpstr>PowerPoint Presentation</vt:lpstr>
      <vt:lpstr>PowerPoint Presentation</vt:lpstr>
      <vt:lpstr>PowerPoint Presentation</vt:lpstr>
      <vt:lpstr>PowerPoint Presentation</vt:lpstr>
      <vt:lpstr>Kapal dikontrol dengan kecepatan yang direncanakan untuk melalui track yang telah di tentukan sesuai gambar lintasan yang mana lintasan ditandai dengan bola, bola tersebut tidak boleh disentuh oleh kapal ERC (wajib di ulang bila tersentuh), tracking lintasan belok dan lurus.  Waktu tercepat kapal dari garis start sampai finish menjadi penilaian.   Pada bagian akhir kontes, setelah selesai menjalankan misi, kapal harus mampu untuk melakukan stopping maneuver pada garis finish dikontrol dengan remot. Posisi sejajar dengan garis finish.  </vt:lpstr>
      <vt:lpstr>PowerPoint Presentation</vt:lpstr>
      <vt:lpstr>Penilaian Proposal  </vt:lpstr>
      <vt:lpstr>PowerPoint Presentation</vt:lpstr>
      <vt:lpstr>Laporan Kemajuan  (Peserta yang lolos wajib membuat prototipe sesuai proposal yang dituliskan, dan mengupload video, beserta wajib daring untuk klarifikasi) </vt:lpstr>
      <vt:lpstr>PowerPoint Presentation</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Topanal GR</dc:creator>
  <cp:lastModifiedBy>lenovo pc</cp:lastModifiedBy>
  <cp:revision>28</cp:revision>
  <dcterms:created xsi:type="dcterms:W3CDTF">2024-01-26T03:52:38Z</dcterms:created>
  <dcterms:modified xsi:type="dcterms:W3CDTF">2024-07-08T04:47:02Z</dcterms:modified>
</cp:coreProperties>
</file>